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9"/>
    <p:restoredTop sz="82074"/>
  </p:normalViewPr>
  <p:slideViewPr>
    <p:cSldViewPr snapToGrid="0" snapToObjects="1">
      <p:cViewPr varScale="1">
        <p:scale>
          <a:sx n="51" d="100"/>
          <a:sy n="51" d="100"/>
        </p:scale>
        <p:origin x="1208" y="224"/>
      </p:cViewPr>
      <p:guideLst/>
    </p:cSldViewPr>
  </p:slideViewPr>
  <p:outlineViewPr>
    <p:cViewPr>
      <p:scale>
        <a:sx n="33" d="100"/>
        <a:sy n="33" d="100"/>
      </p:scale>
      <p:origin x="-16" y="0"/>
    </p:cViewPr>
  </p:outlineViewPr>
  <p:notesTextViewPr>
    <p:cViewPr>
      <p:scale>
        <a:sx n="80" d="100"/>
        <a:sy n="8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8" name="Shape 3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700"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4" name="Shape 3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 b="1"/>
            </a:lvl1pPr>
          </a:lstStyle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55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32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0" y="-8467"/>
            <a:ext cx="13004801" cy="942543"/>
          </a:xfrm>
          <a:prstGeom prst="rect">
            <a:avLst/>
          </a:prstGeom>
          <a:gradFill>
            <a:gsLst>
              <a:gs pos="0">
                <a:srgbClr val="DCDEE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4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 defTabSz="584200"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/>
            </a:lvl2pPr>
            <a:lvl3pPr marL="1333500" indent="-444500" defTabSz="584200">
              <a:spcBef>
                <a:spcPts val="4200"/>
              </a:spcBef>
              <a:buSzPct val="75000"/>
              <a:buChar char="•"/>
            </a:lvl3pPr>
            <a:lvl4pPr marL="1778000" indent="-444500" defTabSz="584200">
              <a:spcBef>
                <a:spcPts val="4200"/>
              </a:spcBef>
              <a:buSzPct val="75000"/>
              <a:buChar char="•"/>
            </a:lvl4pPr>
            <a:lvl5pPr marL="2222500" indent="-444500" defTabSz="584200">
              <a:spcBef>
                <a:spcPts val="4200"/>
              </a:spcBef>
              <a:buSzPct val="75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1388" y="9114871"/>
            <a:ext cx="368505" cy="381001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3" name="image1.pdf" descr="image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3" y="188690"/>
            <a:ext cx="3188670" cy="548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3048000" y="-11907"/>
            <a:ext cx="18288001" cy="1325451"/>
          </a:xfrm>
          <a:prstGeom prst="rect">
            <a:avLst/>
          </a:prstGeom>
          <a:gradFill>
            <a:gsLst>
              <a:gs pos="0">
                <a:srgbClr val="DCDEE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531">
              <a:defRPr sz="9800"/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821531">
              <a:spcBef>
                <a:spcPts val="5900"/>
              </a:spcBef>
              <a:buSzPct val="75000"/>
              <a:buChar char="•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61861" indent="-617361" defTabSz="821531">
              <a:spcBef>
                <a:spcPts val="5900"/>
              </a:spcBef>
              <a:buSzPct val="75000"/>
              <a:buChar char="•"/>
              <a:defRPr sz="5000"/>
            </a:lvl2pPr>
            <a:lvl3pPr marL="1506361" indent="-617361" defTabSz="821531">
              <a:spcBef>
                <a:spcPts val="5900"/>
              </a:spcBef>
              <a:buSzPct val="75000"/>
              <a:buChar char="•"/>
              <a:defRPr sz="5000"/>
            </a:lvl3pPr>
            <a:lvl4pPr marL="1950861" indent="-617361" defTabSz="821531">
              <a:spcBef>
                <a:spcPts val="5900"/>
              </a:spcBef>
              <a:buSzPct val="75000"/>
              <a:buChar char="•"/>
              <a:defRPr sz="5000"/>
            </a:lvl4pPr>
            <a:lvl5pPr marL="2395361" indent="-617361" defTabSz="821531">
              <a:spcBef>
                <a:spcPts val="5900"/>
              </a:spcBef>
              <a:buSzPct val="75000"/>
              <a:buChar char="•"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246174" y="12817788"/>
            <a:ext cx="494514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4" name="image1.pdf" descr="image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856" y="265346"/>
            <a:ext cx="4484067" cy="77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 lIns="243799" tIns="243799" rIns="243799" bIns="243799" anchor="t"/>
          <a:lstStyle>
            <a:lvl1pPr defTabSz="2438400">
              <a:defRPr sz="7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 lIns="243799" tIns="243799" rIns="243799" bIns="243799"/>
          <a:lstStyle>
            <a:lvl1pPr marL="1028700" indent="-914400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●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6854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○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1426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■"/>
              <a:defRPr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998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●"/>
              <a:defRPr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57071" indent="-1088571" defTabSz="2438400">
              <a:lnSpc>
                <a:spcPct val="115000"/>
              </a:lnSpc>
              <a:buClr>
                <a:srgbClr val="595959"/>
              </a:buClr>
              <a:buSzPts val="4800"/>
              <a:buFont typeface="Arial"/>
              <a:buChar char="○"/>
              <a:defRPr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2438400"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/>
          <a:lstStyle>
            <a:lvl1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/>
          <a:lstStyle>
            <a:lvl1pPr algn="ctr"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/>
          <a:lstStyle>
            <a:lvl1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anchor="ctr"/>
          <a:lstStyle>
            <a:lvl1pPr marL="635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 anchor="ctr"/>
          <a:lstStyle>
            <a:lvl1pPr marL="5588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176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6764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352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94000" indent="-558800">
              <a:spcBef>
                <a:spcPts val="4500"/>
              </a:spcBef>
              <a:buSzPct val="125000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 anchor="ctr"/>
          <a:lstStyle>
            <a:lvl1pPr marL="635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indent="-635000">
              <a:spcBef>
                <a:spcPts val="5900"/>
              </a:spcBef>
              <a:buSzPct val="12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indent="-635000">
              <a:spcBef>
                <a:spcPts val="5900"/>
              </a:spcBef>
              <a:buSzPct val="125000"/>
              <a:buChar char="•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-8467"/>
            <a:ext cx="24384001" cy="1855224"/>
          </a:xfrm>
          <a:prstGeom prst="rect">
            <a:avLst/>
          </a:prstGeom>
          <a:gradFill>
            <a:gsLst>
              <a:gs pos="0">
                <a:srgbClr val="DCDEE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4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image1.pdf" descr="image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853" y="188690"/>
            <a:ext cx="5880455" cy="10110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727200" y="1451019"/>
            <a:ext cx="20929600" cy="173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727200" y="3786902"/>
            <a:ext cx="20929600" cy="901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ftr="0" dt="0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355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711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066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422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53" name="Yi Cao, Arpit Jain, Kriti Sharma, Aruna Balasubramanian, and Anshul Gandhi…"/>
          <p:cNvSpPr txBox="1">
            <a:spLocks noGrp="1"/>
          </p:cNvSpPr>
          <p:nvPr>
            <p:ph type="subTitle" sz="half" idx="1"/>
          </p:nvPr>
        </p:nvSpPr>
        <p:spPr>
          <a:xfrm>
            <a:off x="1778000" y="8497783"/>
            <a:ext cx="20828000" cy="3539749"/>
          </a:xfrm>
          <a:prstGeom prst="rect">
            <a:avLst/>
          </a:prstGeom>
        </p:spPr>
        <p:txBody>
          <a:bodyPr/>
          <a:lstStyle/>
          <a:p>
            <a:pPr algn="ctr">
              <a:defRPr sz="4000"/>
            </a:pPr>
            <a:r>
              <a:rPr b="1" dirty="0"/>
              <a:t>Yi Cao</a:t>
            </a:r>
            <a:r>
              <a:rPr dirty="0"/>
              <a:t>, Arpit Jain, Kriti Sharma, </a:t>
            </a:r>
            <a:r>
              <a:rPr dirty="0" err="1"/>
              <a:t>Aruna</a:t>
            </a:r>
            <a:r>
              <a:rPr dirty="0"/>
              <a:t> Balasubramanian, and Anshul Gandhi</a:t>
            </a:r>
          </a:p>
          <a:p>
            <a:pPr algn="ctr">
              <a:defRPr sz="3600"/>
            </a:pPr>
            <a:r>
              <a:rPr dirty="0"/>
              <a:t>Department of Computer Science, Stony Brook University</a:t>
            </a:r>
          </a:p>
        </p:txBody>
      </p:sp>
      <p:sp>
        <p:nvSpPr>
          <p:cNvPr id="154" name="When to use and when not to use BBR:…"/>
          <p:cNvSpPr txBox="1">
            <a:spLocks noGrp="1"/>
          </p:cNvSpPr>
          <p:nvPr>
            <p:ph type="ctrTitle"/>
          </p:nvPr>
        </p:nvSpPr>
        <p:spPr>
          <a:xfrm>
            <a:off x="2563734" y="2297237"/>
            <a:ext cx="19256532" cy="4839381"/>
          </a:xfrm>
          <a:prstGeom prst="rect">
            <a:avLst/>
          </a:prstGeom>
        </p:spPr>
        <p:txBody>
          <a:bodyPr/>
          <a:lstStyle/>
          <a:p>
            <a:pPr algn="ctr" defTabSz="584200"/>
            <a:r>
              <a:rPr dirty="0"/>
              <a:t>When to use and when not to use BBR: </a:t>
            </a:r>
          </a:p>
          <a:p>
            <a:pPr algn="ctr" defTabSz="584200"/>
            <a:r>
              <a:rPr dirty="0"/>
              <a:t>An empirical analysis and evaluation study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Q3) What is the Downside of Ignoring Packet Losses?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01675">
              <a:defRPr sz="6800"/>
            </a:lvl1pPr>
          </a:lstStyle>
          <a:p>
            <a:r>
              <a:rPr lang="en-US" sz="8000" dirty="0"/>
              <a:t>Cliff Point Root-Cause Analysis</a:t>
            </a:r>
            <a:endParaRPr sz="8000" dirty="0"/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34" name="Cliff Point…"/>
          <p:cNvSpPr txBox="1">
            <a:spLocks noGrp="1"/>
          </p:cNvSpPr>
          <p:nvPr>
            <p:ph type="subTitle" idx="1"/>
          </p:nvPr>
        </p:nvSpPr>
        <p:spPr>
          <a:xfrm>
            <a:off x="1727200" y="3799602"/>
            <a:ext cx="20929600" cy="9015693"/>
          </a:xfrm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Cliff Point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Abrupt drop in goodput when loss rate reaches 20%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Our </a:t>
            </a:r>
            <a:r>
              <a:rPr lang="en-US" dirty="0"/>
              <a:t>analysis</a:t>
            </a:r>
            <a:r>
              <a:rPr dirty="0"/>
              <a:t>: </a:t>
            </a:r>
            <a:r>
              <a:rPr lang="en-US" dirty="0">
                <a:latin typeface="Helvetica" pitchFamily="2" charset="0"/>
              </a:rPr>
              <a:t>max_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pacing_gain</a:t>
            </a:r>
            <a:r>
              <a:rPr dirty="0"/>
              <a:t> is the culprit</a:t>
            </a: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sz="3600" dirty="0"/>
              <a:t>Scaling factor to probe for more bandwidth</a:t>
            </a: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lvl="1" indent="1778000" defTabSz="914400">
              <a:spcBef>
                <a:spcPts val="500"/>
              </a:spcBef>
              <a:buClr>
                <a:srgbClr val="000000"/>
              </a:buClr>
              <a:buFont typeface="Helvetica Neue"/>
              <a:defRPr sz="3200"/>
            </a:pPr>
            <a:endParaRPr dirty="0"/>
          </a:p>
          <a:p>
            <a:pPr lvl="1" indent="1778000" defTabSz="914400">
              <a:spcBef>
                <a:spcPts val="500"/>
              </a:spcBef>
              <a:buClr>
                <a:srgbClr val="000000"/>
              </a:buClr>
              <a:buFont typeface="Helvetica Neue"/>
              <a:defRPr sz="3200"/>
            </a:pPr>
            <a:endParaRPr dirty="0"/>
          </a:p>
          <a:p>
            <a:pPr lvl="1" indent="1778000" defTabSz="914400">
              <a:spcBef>
                <a:spcPts val="500"/>
              </a:spcBef>
              <a:buClr>
                <a:srgbClr val="000000"/>
              </a:buClr>
              <a:buFont typeface="Helvetica Neue"/>
              <a:defRPr sz="3200"/>
            </a:pPr>
            <a:endParaRPr dirty="0"/>
          </a:p>
          <a:p>
            <a:pPr lvl="1" indent="1778000" defTabSz="914400">
              <a:spcBef>
                <a:spcPts val="500"/>
              </a:spcBef>
              <a:buClr>
                <a:srgbClr val="000000"/>
              </a:buClr>
              <a:buFont typeface="Helvetica Neue"/>
              <a:defRPr sz="3200"/>
            </a:pPr>
            <a:endParaRPr dirty="0"/>
          </a:p>
          <a:p>
            <a:pPr lvl="1" indent="1778000" defTabSz="914400">
              <a:spcBef>
                <a:spcPts val="500"/>
              </a:spcBef>
              <a:buClr>
                <a:srgbClr val="000000"/>
              </a:buClr>
              <a:buFont typeface="Helvetica Neue"/>
              <a:defRPr sz="3200"/>
            </a:pPr>
            <a:endParaRPr dirty="0"/>
          </a:p>
        </p:txBody>
      </p:sp>
      <p:grpSp>
        <p:nvGrpSpPr>
          <p:cNvPr id="338" name="Group"/>
          <p:cNvGrpSpPr/>
          <p:nvPr/>
        </p:nvGrpSpPr>
        <p:grpSpPr>
          <a:xfrm>
            <a:off x="15984846" y="4249743"/>
            <a:ext cx="6815035" cy="4379185"/>
            <a:chOff x="0" y="0"/>
            <a:chExt cx="6815034" cy="4379184"/>
          </a:xfrm>
        </p:grpSpPr>
        <p:pic>
          <p:nvPicPr>
            <p:cNvPr id="335" name="test.pdf" descr="test.pdf"/>
            <p:cNvPicPr>
              <a:picLocks noChangeAspect="1"/>
            </p:cNvPicPr>
            <p:nvPr/>
          </p:nvPicPr>
          <p:blipFill>
            <a:blip r:embed="rId3"/>
            <a:srcRect l="8021" t="29156" r="8021" b="29156"/>
            <a:stretch>
              <a:fillRect/>
            </a:stretch>
          </p:blipFill>
          <p:spPr>
            <a:xfrm>
              <a:off x="0" y="0"/>
              <a:ext cx="6815035" cy="4379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6" name="Cliff Point"/>
            <p:cNvSpPr/>
            <p:nvPr/>
          </p:nvSpPr>
          <p:spPr>
            <a:xfrm>
              <a:off x="3589250" y="1207919"/>
              <a:ext cx="2430490" cy="664566"/>
            </a:xfrm>
            <a:prstGeom prst="roundRect">
              <a:avLst>
                <a:gd name="adj" fmla="val 28665"/>
              </a:avLst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Cliff Point</a:t>
              </a:r>
            </a:p>
          </p:txBody>
        </p:sp>
        <p:sp>
          <p:nvSpPr>
            <p:cNvPr id="337" name="Line"/>
            <p:cNvSpPr/>
            <p:nvPr/>
          </p:nvSpPr>
          <p:spPr>
            <a:xfrm flipH="1" flipV="1">
              <a:off x="3177039" y="801765"/>
              <a:ext cx="438609" cy="438609"/>
            </a:xfrm>
            <a:prstGeom prst="line">
              <a:avLst/>
            </a:prstGeom>
            <a:noFill/>
            <a:ln w="635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41" name="Group"/>
          <p:cNvGrpSpPr/>
          <p:nvPr/>
        </p:nvGrpSpPr>
        <p:grpSpPr>
          <a:xfrm>
            <a:off x="3267756" y="7641299"/>
            <a:ext cx="2430489" cy="1369503"/>
            <a:chOff x="0" y="0"/>
            <a:chExt cx="2430488" cy="1369502"/>
          </a:xfrm>
        </p:grpSpPr>
        <p:sp>
          <p:nvSpPr>
            <p:cNvPr id="339" name="100Mbps"/>
            <p:cNvSpPr/>
            <p:nvPr/>
          </p:nvSpPr>
          <p:spPr>
            <a:xfrm>
              <a:off x="0" y="704937"/>
              <a:ext cx="2430489" cy="664566"/>
            </a:xfrm>
            <a:prstGeom prst="roundRect">
              <a:avLst>
                <a:gd name="adj" fmla="val 28665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100Mbps</a:t>
              </a:r>
            </a:p>
          </p:txBody>
        </p:sp>
        <p:sp>
          <p:nvSpPr>
            <p:cNvPr id="340" name="BW"/>
            <p:cNvSpPr txBox="1"/>
            <p:nvPr/>
          </p:nvSpPr>
          <p:spPr>
            <a:xfrm>
              <a:off x="844150" y="-1"/>
              <a:ext cx="742189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BW</a:t>
              </a:r>
            </a:p>
          </p:txBody>
        </p:sp>
      </p:grpSp>
      <p:grpSp>
        <p:nvGrpSpPr>
          <p:cNvPr id="345" name="Group"/>
          <p:cNvGrpSpPr/>
          <p:nvPr/>
        </p:nvGrpSpPr>
        <p:grpSpPr>
          <a:xfrm>
            <a:off x="5745989" y="7639395"/>
            <a:ext cx="3293969" cy="1393708"/>
            <a:chOff x="-1" y="-1904"/>
            <a:chExt cx="3293968" cy="1393707"/>
          </a:xfrm>
        </p:grpSpPr>
        <p:sp>
          <p:nvSpPr>
            <p:cNvPr id="342" name="1.25"/>
            <p:cNvSpPr/>
            <p:nvPr/>
          </p:nvSpPr>
          <p:spPr>
            <a:xfrm>
              <a:off x="434841" y="704937"/>
              <a:ext cx="2430490" cy="664566"/>
            </a:xfrm>
            <a:prstGeom prst="roundRect">
              <a:avLst>
                <a:gd name="adj" fmla="val 28665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1.25</a:t>
              </a:r>
            </a:p>
          </p:txBody>
        </p:sp>
        <p:sp>
          <p:nvSpPr>
            <p:cNvPr id="343" name="x"/>
            <p:cNvSpPr txBox="1"/>
            <p:nvPr/>
          </p:nvSpPr>
          <p:spPr>
            <a:xfrm>
              <a:off x="-1" y="682637"/>
              <a:ext cx="387097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r>
                <a:t>x</a:t>
              </a:r>
            </a:p>
          </p:txBody>
        </p:sp>
        <p:sp>
          <p:nvSpPr>
            <p:cNvPr id="344" name="pacing_gain"/>
            <p:cNvSpPr txBox="1"/>
            <p:nvPr/>
          </p:nvSpPr>
          <p:spPr>
            <a:xfrm>
              <a:off x="6208" y="-1904"/>
              <a:ext cx="3287759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 err="1"/>
                <a:t>max_</a:t>
              </a:r>
              <a:r>
                <a:rPr dirty="0" err="1"/>
                <a:t>pacing_gain</a:t>
              </a:r>
              <a:endParaRPr dirty="0"/>
            </a:p>
          </p:txBody>
        </p:sp>
      </p:grpSp>
      <p:grpSp>
        <p:nvGrpSpPr>
          <p:cNvPr id="349" name="Group"/>
          <p:cNvGrpSpPr/>
          <p:nvPr/>
        </p:nvGrpSpPr>
        <p:grpSpPr>
          <a:xfrm>
            <a:off x="8747442" y="9055320"/>
            <a:ext cx="2867954" cy="1391803"/>
            <a:chOff x="0" y="0"/>
            <a:chExt cx="2867952" cy="1391802"/>
          </a:xfrm>
        </p:grpSpPr>
        <p:sp>
          <p:nvSpPr>
            <p:cNvPr id="346" name="&lt; 80%"/>
            <p:cNvSpPr/>
            <p:nvPr/>
          </p:nvSpPr>
          <p:spPr>
            <a:xfrm>
              <a:off x="434841" y="704937"/>
              <a:ext cx="2430490" cy="664566"/>
            </a:xfrm>
            <a:prstGeom prst="roundRect">
              <a:avLst>
                <a:gd name="adj" fmla="val 28665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&lt; 80%</a:t>
              </a:r>
            </a:p>
          </p:txBody>
        </p:sp>
        <p:sp>
          <p:nvSpPr>
            <p:cNvPr id="347" name="x"/>
            <p:cNvSpPr txBox="1"/>
            <p:nvPr/>
          </p:nvSpPr>
          <p:spPr>
            <a:xfrm>
              <a:off x="-1" y="682637"/>
              <a:ext cx="387097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r>
                <a:t>x</a:t>
              </a:r>
            </a:p>
          </p:txBody>
        </p:sp>
        <p:sp>
          <p:nvSpPr>
            <p:cNvPr id="348" name="success rate"/>
            <p:cNvSpPr txBox="1"/>
            <p:nvPr/>
          </p:nvSpPr>
          <p:spPr>
            <a:xfrm>
              <a:off x="432219" y="-1"/>
              <a:ext cx="2435734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success rate</a:t>
              </a:r>
            </a:p>
          </p:txBody>
        </p:sp>
      </p:grpSp>
      <p:grpSp>
        <p:nvGrpSpPr>
          <p:cNvPr id="354" name="Group"/>
          <p:cNvGrpSpPr/>
          <p:nvPr/>
        </p:nvGrpSpPr>
        <p:grpSpPr>
          <a:xfrm>
            <a:off x="11705497" y="9724447"/>
            <a:ext cx="3589184" cy="2287687"/>
            <a:chOff x="0" y="0"/>
            <a:chExt cx="3589182" cy="2287685"/>
          </a:xfrm>
        </p:grpSpPr>
        <p:grpSp>
          <p:nvGrpSpPr>
            <p:cNvPr id="352" name="Group"/>
            <p:cNvGrpSpPr/>
            <p:nvPr/>
          </p:nvGrpSpPr>
          <p:grpSpPr>
            <a:xfrm>
              <a:off x="-1" y="0"/>
              <a:ext cx="3589184" cy="664565"/>
              <a:chOff x="0" y="0"/>
              <a:chExt cx="3589182" cy="664564"/>
            </a:xfrm>
          </p:grpSpPr>
          <p:sp>
            <p:nvSpPr>
              <p:cNvPr id="350" name="&lt; 100Mbps"/>
              <p:cNvSpPr/>
              <p:nvPr/>
            </p:nvSpPr>
            <p:spPr>
              <a:xfrm>
                <a:off x="799734" y="0"/>
                <a:ext cx="2789449" cy="664565"/>
              </a:xfrm>
              <a:prstGeom prst="roundRect">
                <a:avLst>
                  <a:gd name="adj" fmla="val 28665"/>
                </a:avLst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32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t>&lt; 100Mbps</a:t>
                </a:r>
              </a:p>
            </p:txBody>
          </p:sp>
          <p:sp>
            <p:nvSpPr>
              <p:cNvPr id="351" name="Line"/>
              <p:cNvSpPr/>
              <p:nvPr/>
            </p:nvSpPr>
            <p:spPr>
              <a:xfrm>
                <a:off x="0" y="332282"/>
                <a:ext cx="733199" cy="1"/>
              </a:xfrm>
              <a:prstGeom prst="line">
                <a:avLst/>
              </a:prstGeom>
              <a:noFill/>
              <a:ln w="63500" cap="flat">
                <a:solidFill>
                  <a:srgbClr val="5E5E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353" name="Actual BW"/>
            <p:cNvSpPr/>
            <p:nvPr/>
          </p:nvSpPr>
          <p:spPr>
            <a:xfrm>
              <a:off x="2209407" y="101768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Actual BW</a:t>
              </a:r>
            </a:p>
          </p:txBody>
        </p:sp>
      </p:grpSp>
      <p:grpSp>
        <p:nvGrpSpPr>
          <p:cNvPr id="359" name="Group"/>
          <p:cNvGrpSpPr/>
          <p:nvPr/>
        </p:nvGrpSpPr>
        <p:grpSpPr>
          <a:xfrm>
            <a:off x="6180832" y="9155291"/>
            <a:ext cx="2430489" cy="1990794"/>
            <a:chOff x="0" y="0"/>
            <a:chExt cx="2430488" cy="1990792"/>
          </a:xfrm>
        </p:grpSpPr>
        <p:grpSp>
          <p:nvGrpSpPr>
            <p:cNvPr id="357" name="Group"/>
            <p:cNvGrpSpPr/>
            <p:nvPr/>
          </p:nvGrpSpPr>
          <p:grpSpPr>
            <a:xfrm>
              <a:off x="0" y="-1"/>
              <a:ext cx="2430489" cy="1308156"/>
              <a:chOff x="0" y="0"/>
              <a:chExt cx="2430488" cy="1308154"/>
            </a:xfrm>
          </p:grpSpPr>
          <p:sp>
            <p:nvSpPr>
              <p:cNvPr id="355" name="125Mbps"/>
              <p:cNvSpPr/>
              <p:nvPr/>
            </p:nvSpPr>
            <p:spPr>
              <a:xfrm>
                <a:off x="0" y="643590"/>
                <a:ext cx="2430489" cy="664565"/>
              </a:xfrm>
              <a:prstGeom prst="roundRect">
                <a:avLst>
                  <a:gd name="adj" fmla="val 28665"/>
                </a:avLst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32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t>125Mbps</a:t>
                </a:r>
              </a:p>
            </p:txBody>
          </p:sp>
          <p:sp>
            <p:nvSpPr>
              <p:cNvPr id="356" name="Line"/>
              <p:cNvSpPr/>
              <p:nvPr/>
            </p:nvSpPr>
            <p:spPr>
              <a:xfrm flipH="1">
                <a:off x="1215244" y="0"/>
                <a:ext cx="1" cy="560449"/>
              </a:xfrm>
              <a:prstGeom prst="line">
                <a:avLst/>
              </a:prstGeom>
              <a:noFill/>
              <a:ln w="63500" cap="flat">
                <a:solidFill>
                  <a:srgbClr val="5E5E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358" name="Throughput"/>
            <p:cNvSpPr txBox="1"/>
            <p:nvPr/>
          </p:nvSpPr>
          <p:spPr>
            <a:xfrm>
              <a:off x="102914" y="1430344"/>
              <a:ext cx="222466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Throughput</a:t>
              </a: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8990798" y="7752271"/>
            <a:ext cx="3922532" cy="1854037"/>
            <a:chOff x="0" y="0"/>
            <a:chExt cx="3922531" cy="1854035"/>
          </a:xfrm>
        </p:grpSpPr>
        <p:sp>
          <p:nvSpPr>
            <p:cNvPr id="366" name="Connection Line"/>
            <p:cNvSpPr/>
            <p:nvPr/>
          </p:nvSpPr>
          <p:spPr>
            <a:xfrm>
              <a:off x="0" y="757795"/>
              <a:ext cx="3922532" cy="109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27" extrusionOk="0">
                  <a:moveTo>
                    <a:pt x="21600" y="18327"/>
                  </a:moveTo>
                  <a:cubicBezTo>
                    <a:pt x="18006" y="2216"/>
                    <a:pt x="10806" y="-3273"/>
                    <a:pt x="0" y="1861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custDash>
                <a:ds d="600000" sp="600000"/>
              </a:custDash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361" name="Determines"/>
            <p:cNvSpPr txBox="1"/>
            <p:nvPr/>
          </p:nvSpPr>
          <p:spPr>
            <a:xfrm>
              <a:off x="1328617" y="-1"/>
              <a:ext cx="2209039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Determines</a:t>
              </a:r>
            </a:p>
          </p:txBody>
        </p:sp>
      </p:grpSp>
      <p:sp>
        <p:nvSpPr>
          <p:cNvPr id="364" name="Mininet: 100Mbps BW, 25ms RTT, 10MB Buffer"/>
          <p:cNvSpPr txBox="1"/>
          <p:nvPr/>
        </p:nvSpPr>
        <p:spPr>
          <a:xfrm>
            <a:off x="15992472" y="8797481"/>
            <a:ext cx="679978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dirty="0"/>
              <a:t>Mininet: 100Mbps BW, 25ms RTT, 10MB Buffer</a:t>
            </a:r>
          </a:p>
        </p:txBody>
      </p:sp>
      <p:sp>
        <p:nvSpPr>
          <p:cNvPr id="365" name="Takeaway:…"/>
          <p:cNvSpPr/>
          <p:nvPr/>
        </p:nvSpPr>
        <p:spPr>
          <a:xfrm>
            <a:off x="2870163" y="11607902"/>
            <a:ext cx="18914744" cy="932817"/>
          </a:xfrm>
          <a:prstGeom prst="roundRect">
            <a:avLst>
              <a:gd name="adj" fmla="val 13426"/>
            </a:avLst>
          </a:prstGeom>
          <a:solidFill>
            <a:srgbClr val="93436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The </a:t>
            </a:r>
            <a:r>
              <a:rPr dirty="0" err="1"/>
              <a:t>max</a:t>
            </a:r>
            <a:r>
              <a:rPr lang="en-US" dirty="0" err="1"/>
              <a:t>_</a:t>
            </a:r>
            <a:r>
              <a:rPr dirty="0" err="1"/>
              <a:t>pacing_gain</a:t>
            </a:r>
            <a:r>
              <a:rPr dirty="0"/>
              <a:t> parameter is the root cause for the goodput “cliff point”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B85B6-D6E8-BD4D-9D78-3FCBC3B96AB0}"/>
              </a:ext>
            </a:extLst>
          </p:cNvPr>
          <p:cNvSpPr txBox="1"/>
          <p:nvPr/>
        </p:nvSpPr>
        <p:spPr>
          <a:xfrm>
            <a:off x="15528648" y="10392109"/>
            <a:ext cx="77601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Cliff point = 1 – 1/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max_pacing_gain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1" animBg="1" advAuto="0"/>
      <p:bldP spid="345" grpId="2" animBg="1" advAuto="0"/>
      <p:bldP spid="349" grpId="4" animBg="1" advAuto="0"/>
      <p:bldP spid="354" grpId="5" animBg="1" advAuto="0"/>
      <p:bldP spid="359" grpId="3" animBg="1" advAuto="0"/>
      <p:bldP spid="362" grpId="6" animBg="1" advAuto="0"/>
      <p:bldP spid="365" grpId="9" animBg="1" advAuto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BBR Evaluation Summar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BBR Evaluation Summary</a:t>
            </a:r>
          </a:p>
        </p:txBody>
      </p:sp>
      <p:sp>
        <p:nvSpPr>
          <p:cNvPr id="3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72" name="BBR is an emerging TCP variant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9138591"/>
          </a:xfrm>
          <a:prstGeom prst="rect">
            <a:avLst/>
          </a:prstGeom>
        </p:spPr>
        <p:txBody>
          <a:bodyPr/>
          <a:lstStyle/>
          <a:p>
            <a:pPr marL="508000" indent="-508000" defTabSz="9144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BBR is an emerging TCP variant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Not loss-based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Insufficient evaluations</a:t>
            </a:r>
          </a:p>
          <a:p>
            <a:endParaRPr dirty="0"/>
          </a:p>
          <a:p>
            <a:pPr marL="508000" indent="-508000" defTabSz="9144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Takeaways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In terms of goodput, BBR is well suited for networks with shallow buffers, despite its high retransmissions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Unfairness </a:t>
            </a:r>
            <a:r>
              <a:rPr lang="en-US" dirty="0"/>
              <a:t>between BBR and Cubic depends on the bottleneck buffer size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lang="en-US" dirty="0"/>
              <a:t>The maximum </a:t>
            </a:r>
            <a:r>
              <a:rPr lang="en-US" i="1" dirty="0">
                <a:latin typeface="Helvetica"/>
                <a:ea typeface="Helvetica"/>
                <a:cs typeface="Helvetica"/>
                <a:sym typeface="Helvetica"/>
              </a:rPr>
              <a:t>pacing_gain</a:t>
            </a:r>
            <a:r>
              <a:rPr lang="en-US" dirty="0"/>
              <a:t> parameter is the root cause for the goodput “cliff point”</a:t>
            </a:r>
          </a:p>
          <a:p>
            <a:endParaRPr dirty="0"/>
          </a:p>
          <a:p>
            <a:pPr marL="508000" indent="-508000" defTabSz="9144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For future work</a:t>
            </a:r>
          </a:p>
          <a:p>
            <a:pPr marL="1333500" lvl="2" indent="-444500" defTabSz="914400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-"/>
            </a:pPr>
            <a:r>
              <a:rPr dirty="0"/>
              <a:t>Enable auto-tuning for BBR parameters to avoid high retransmissions and maintain fairness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We are actively investigating </a:t>
            </a:r>
            <a:r>
              <a:t>BBR v2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ntroduction of BBR (1/2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Introduction of BBR (1/2)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0" name="Traditional TCP algorithms are loss-based…"/>
          <p:cNvSpPr txBox="1">
            <a:spLocks noGrp="1"/>
          </p:cNvSpPr>
          <p:nvPr>
            <p:ph type="subTitle" idx="1"/>
          </p:nvPr>
        </p:nvSpPr>
        <p:spPr>
          <a:xfrm>
            <a:off x="1727200" y="3769969"/>
            <a:ext cx="20929600" cy="9015693"/>
          </a:xfrm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Traditional TCP algorithms are loss-based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Linux’s default TCP Algorithm — </a:t>
            </a:r>
            <a:r>
              <a:rPr lang="en-US" dirty="0"/>
              <a:t>CUBIC</a:t>
            </a:r>
            <a:endParaRPr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Reduces the throughput by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30%</a:t>
            </a:r>
            <a:r>
              <a:rPr dirty="0"/>
              <a:t> when a loss occur</a:t>
            </a:r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dirty="0"/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Loss m</a:t>
            </a:r>
            <a:r>
              <a:rPr dirty="0"/>
              <a:t>ight not be a good congestion signal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Shallow buffer: </a:t>
            </a:r>
            <a:r>
              <a:rPr lang="en-US" dirty="0">
                <a:solidFill>
                  <a:schemeClr val="accent5">
                    <a:lumOff val="-29866"/>
                  </a:schemeClr>
                </a:solidFill>
                <a:latin typeface="Helvetica"/>
                <a:sym typeface="Helvetica"/>
              </a:rPr>
              <a:t>M</a:t>
            </a:r>
            <a:r>
              <a:rPr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isinterprets </a:t>
            </a:r>
            <a:r>
              <a:rPr lang="en-US"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the </a:t>
            </a:r>
            <a:r>
              <a:rPr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congestion</a:t>
            </a:r>
            <a:endParaRPr lang="en-US"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Deep buffer: </a:t>
            </a:r>
            <a:r>
              <a:rPr lang="en-US" dirty="0">
                <a:solidFill>
                  <a:srgbClr val="714103"/>
                </a:solidFill>
                <a:latin typeface="Helvetica"/>
                <a:sym typeface="Helvetica"/>
              </a:rPr>
              <a:t>B</a:t>
            </a:r>
            <a:r>
              <a:rPr dirty="0">
                <a:solidFill>
                  <a:srgbClr val="714103"/>
                </a:solidFill>
                <a:latin typeface="Helvetica"/>
                <a:ea typeface="Helvetica"/>
                <a:cs typeface="Helvetica"/>
                <a:sym typeface="Helvetica"/>
              </a:rPr>
              <a:t>ufferbloat</a:t>
            </a:r>
          </a:p>
        </p:txBody>
      </p:sp>
      <p:pic>
        <p:nvPicPr>
          <p:cNvPr id="195" name="clemson_cubic_cwnd.pdf" descr="clemson_cubic_cw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147" y="3804699"/>
            <a:ext cx="6317725" cy="38132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Evolution of Cubic’s Throughput"/>
          <p:cNvSpPr txBox="1"/>
          <p:nvPr/>
        </p:nvSpPr>
        <p:spPr>
          <a:xfrm>
            <a:off x="16007339" y="7689413"/>
            <a:ext cx="619079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Evolution of </a:t>
            </a:r>
            <a:r>
              <a:rPr lang="en-US" dirty="0"/>
              <a:t>CUBIC’s</a:t>
            </a:r>
            <a:r>
              <a:rPr dirty="0"/>
              <a:t> Throughput</a:t>
            </a:r>
          </a:p>
        </p:txBody>
      </p:sp>
      <p:sp>
        <p:nvSpPr>
          <p:cNvPr id="197" name="Line"/>
          <p:cNvSpPr/>
          <p:nvPr/>
        </p:nvSpPr>
        <p:spPr>
          <a:xfrm>
            <a:off x="20026097" y="4686576"/>
            <a:ext cx="250101" cy="250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 defTabSz="584200">
              <a:defRPr sz="2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Packet Loss"/>
          <p:cNvSpPr txBox="1"/>
          <p:nvPr/>
        </p:nvSpPr>
        <p:spPr>
          <a:xfrm>
            <a:off x="18089548" y="4160699"/>
            <a:ext cx="2132501" cy="541603"/>
          </a:xfrm>
          <a:prstGeom prst="rect">
            <a:avLst/>
          </a:prstGeom>
          <a:ln w="4318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26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Packet Loss</a:t>
            </a:r>
          </a:p>
        </p:txBody>
      </p:sp>
      <p:sp>
        <p:nvSpPr>
          <p:cNvPr id="199" name="Tx ↓30%"/>
          <p:cNvSpPr txBox="1"/>
          <p:nvPr/>
        </p:nvSpPr>
        <p:spPr>
          <a:xfrm>
            <a:off x="19029606" y="5572521"/>
            <a:ext cx="173761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t>Tx ↓30%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28F108-F4ED-B849-A9FA-021D285FC180}"/>
              </a:ext>
            </a:extLst>
          </p:cNvPr>
          <p:cNvGrpSpPr/>
          <p:nvPr/>
        </p:nvGrpSpPr>
        <p:grpSpPr>
          <a:xfrm>
            <a:off x="5676198" y="10172543"/>
            <a:ext cx="7306470" cy="2568739"/>
            <a:chOff x="5676198" y="10172543"/>
            <a:chExt cx="7306470" cy="2568739"/>
          </a:xfrm>
        </p:grpSpPr>
        <p:grpSp>
          <p:nvGrpSpPr>
            <p:cNvPr id="175" name="Group"/>
            <p:cNvGrpSpPr/>
            <p:nvPr/>
          </p:nvGrpSpPr>
          <p:grpSpPr>
            <a:xfrm>
              <a:off x="5676198" y="10223417"/>
              <a:ext cx="4787808" cy="2517865"/>
              <a:chOff x="0" y="113879"/>
              <a:chExt cx="4787807" cy="2517863"/>
            </a:xfrm>
          </p:grpSpPr>
          <p:sp>
            <p:nvSpPr>
              <p:cNvPr id="161" name="Line"/>
              <p:cNvSpPr/>
              <p:nvPr/>
            </p:nvSpPr>
            <p:spPr>
              <a:xfrm flipH="1" flipV="1">
                <a:off x="0" y="1424584"/>
                <a:ext cx="4787807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166" name="Group"/>
              <p:cNvGrpSpPr/>
              <p:nvPr/>
            </p:nvGrpSpPr>
            <p:grpSpPr>
              <a:xfrm rot="16200000">
                <a:off x="1901819" y="533924"/>
                <a:ext cx="1011028" cy="1781321"/>
                <a:chOff x="0" y="0"/>
                <a:chExt cx="1011026" cy="1781320"/>
              </a:xfrm>
            </p:grpSpPr>
            <p:sp>
              <p:nvSpPr>
                <p:cNvPr id="162" name="Rectangle"/>
                <p:cNvSpPr/>
                <p:nvPr/>
              </p:nvSpPr>
              <p:spPr>
                <a:xfrm>
                  <a:off x="1587" y="0"/>
                  <a:ext cx="1007852" cy="1781321"/>
                </a:xfrm>
                <a:prstGeom prst="rect">
                  <a:avLst/>
                </a:prstGeom>
                <a:solidFill>
                  <a:schemeClr val="accent5">
                    <a:lumOff val="-29866"/>
                  </a:schemeClr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3" name="Line"/>
                <p:cNvSpPr/>
                <p:nvPr/>
              </p:nvSpPr>
              <p:spPr>
                <a:xfrm>
                  <a:off x="0" y="437306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4" name="Line"/>
                <p:cNvSpPr/>
                <p:nvPr/>
              </p:nvSpPr>
              <p:spPr>
                <a:xfrm>
                  <a:off x="0" y="912407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5" name="Line"/>
                <p:cNvSpPr/>
                <p:nvPr/>
              </p:nvSpPr>
              <p:spPr>
                <a:xfrm>
                  <a:off x="0" y="1387507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67" name="Rounded Rectangle"/>
              <p:cNvSpPr/>
              <p:nvPr/>
            </p:nvSpPr>
            <p:spPr>
              <a:xfrm>
                <a:off x="967080" y="868105"/>
                <a:ext cx="220269" cy="397560"/>
              </a:xfrm>
              <a:prstGeom prst="roundRect">
                <a:avLst>
                  <a:gd name="adj" fmla="val 27073"/>
                </a:avLst>
              </a:prstGeom>
              <a:solidFill>
                <a:schemeClr val="accent5">
                  <a:lumOff val="-29866"/>
                </a:schemeClr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8" name="Rounded Rectangle"/>
              <p:cNvSpPr/>
              <p:nvPr/>
            </p:nvSpPr>
            <p:spPr>
              <a:xfrm>
                <a:off x="634524" y="868105"/>
                <a:ext cx="220269" cy="397560"/>
              </a:xfrm>
              <a:prstGeom prst="roundRect">
                <a:avLst>
                  <a:gd name="adj" fmla="val 27073"/>
                </a:avLst>
              </a:prstGeom>
              <a:solidFill>
                <a:schemeClr val="accent5">
                  <a:lumOff val="-29866"/>
                </a:schemeClr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9" name="Rounded Rectangle"/>
              <p:cNvSpPr/>
              <p:nvPr/>
            </p:nvSpPr>
            <p:spPr>
              <a:xfrm>
                <a:off x="301967" y="868105"/>
                <a:ext cx="220270" cy="397560"/>
              </a:xfrm>
              <a:prstGeom prst="roundRect">
                <a:avLst>
                  <a:gd name="adj" fmla="val 27073"/>
                </a:avLst>
              </a:prstGeom>
              <a:solidFill>
                <a:schemeClr val="accent5">
                  <a:lumOff val="-29866"/>
                </a:schemeClr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0" name="Shallow Buffer"/>
              <p:cNvSpPr txBox="1"/>
              <p:nvPr/>
            </p:nvSpPr>
            <p:spPr>
              <a:xfrm>
                <a:off x="784362" y="2071293"/>
                <a:ext cx="2755012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Shallow Buffer</a:t>
                </a:r>
              </a:p>
            </p:txBody>
          </p:sp>
          <p:sp>
            <p:nvSpPr>
              <p:cNvPr id="172" name="Rounded Rectangle"/>
              <p:cNvSpPr/>
              <p:nvPr/>
            </p:nvSpPr>
            <p:spPr>
              <a:xfrm>
                <a:off x="3978017" y="113879"/>
                <a:ext cx="220270" cy="397559"/>
              </a:xfrm>
              <a:prstGeom prst="roundRect">
                <a:avLst>
                  <a:gd name="adj" fmla="val 27073"/>
                </a:avLst>
              </a:prstGeom>
              <a:solidFill>
                <a:schemeClr val="accent5">
                  <a:lumOff val="-29866"/>
                </a:schemeClr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0" name="Connection Line"/>
              <p:cNvSpPr/>
              <p:nvPr/>
            </p:nvSpPr>
            <p:spPr>
              <a:xfrm>
                <a:off x="3509634" y="567773"/>
                <a:ext cx="467503" cy="547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488" extrusionOk="0">
                    <a:moveTo>
                      <a:pt x="21600" y="0"/>
                    </a:moveTo>
                    <a:cubicBezTo>
                      <a:pt x="20974" y="15311"/>
                      <a:pt x="13774" y="21600"/>
                      <a:pt x="0" y="18867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4" name="Rectangle"/>
              <p:cNvSpPr/>
              <p:nvPr/>
            </p:nvSpPr>
            <p:spPr>
              <a:xfrm rot="16200000">
                <a:off x="2587446" y="1244950"/>
                <a:ext cx="1007851" cy="375145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F3BF44A8-D01E-8C48-B29B-CA7EDDD899FE}"/>
                </a:ext>
              </a:extLst>
            </p:cNvPr>
            <p:cNvSpPr/>
            <p:nvPr/>
          </p:nvSpPr>
          <p:spPr>
            <a:xfrm>
              <a:off x="10091875" y="10172543"/>
              <a:ext cx="2890793" cy="544830"/>
            </a:xfrm>
            <a:prstGeom prst="roundRect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Packet Loss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18F22-ADE5-D943-B3F3-0A688146E36F}"/>
              </a:ext>
            </a:extLst>
          </p:cNvPr>
          <p:cNvGrpSpPr/>
          <p:nvPr/>
        </p:nvGrpSpPr>
        <p:grpSpPr>
          <a:xfrm>
            <a:off x="13232029" y="10251020"/>
            <a:ext cx="7683517" cy="2586445"/>
            <a:chOff x="13232029" y="10251020"/>
            <a:chExt cx="7683517" cy="2586445"/>
          </a:xfrm>
        </p:grpSpPr>
        <p:grpSp>
          <p:nvGrpSpPr>
            <p:cNvPr id="194" name="Group"/>
            <p:cNvGrpSpPr/>
            <p:nvPr/>
          </p:nvGrpSpPr>
          <p:grpSpPr>
            <a:xfrm>
              <a:off x="13232029" y="11124792"/>
              <a:ext cx="7039795" cy="1712673"/>
              <a:chOff x="0" y="1517111"/>
              <a:chExt cx="7039794" cy="1712672"/>
            </a:xfrm>
          </p:grpSpPr>
          <p:sp>
            <p:nvSpPr>
              <p:cNvPr id="176" name="Line"/>
              <p:cNvSpPr/>
              <p:nvPr/>
            </p:nvSpPr>
            <p:spPr>
              <a:xfrm flipH="1" flipV="1">
                <a:off x="0" y="2089605"/>
                <a:ext cx="7039794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7" name="Deep Buffer"/>
              <p:cNvSpPr txBox="1"/>
              <p:nvPr/>
            </p:nvSpPr>
            <p:spPr>
              <a:xfrm>
                <a:off x="2149814" y="2669334"/>
                <a:ext cx="2276095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Deep Buffer</a:t>
                </a:r>
              </a:p>
            </p:txBody>
          </p:sp>
          <p:grpSp>
            <p:nvGrpSpPr>
              <p:cNvPr id="183" name="Group"/>
              <p:cNvGrpSpPr/>
              <p:nvPr/>
            </p:nvGrpSpPr>
            <p:grpSpPr>
              <a:xfrm>
                <a:off x="1247793" y="1517112"/>
                <a:ext cx="1808182" cy="1011027"/>
                <a:chOff x="0" y="0"/>
                <a:chExt cx="1808180" cy="1011026"/>
              </a:xfrm>
            </p:grpSpPr>
            <p:sp>
              <p:nvSpPr>
                <p:cNvPr id="179" name="Rectangle"/>
                <p:cNvSpPr/>
                <p:nvPr/>
              </p:nvSpPr>
              <p:spPr>
                <a:xfrm rot="16200000">
                  <a:off x="400164" y="-398578"/>
                  <a:ext cx="1007852" cy="1808182"/>
                </a:xfrm>
                <a:prstGeom prst="rect">
                  <a:avLst/>
                </a:prstGeom>
                <a:solidFill>
                  <a:srgbClr val="FFFFFF"/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0" name="Line"/>
                <p:cNvSpPr/>
                <p:nvPr/>
              </p:nvSpPr>
              <p:spPr>
                <a:xfrm flipV="1">
                  <a:off x="464167" y="0"/>
                  <a:ext cx="1" cy="1011027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1" name="Line"/>
                <p:cNvSpPr/>
                <p:nvPr/>
              </p:nvSpPr>
              <p:spPr>
                <a:xfrm flipV="1">
                  <a:off x="939268" y="0"/>
                  <a:ext cx="1" cy="1011027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2" name="Line"/>
                <p:cNvSpPr/>
                <p:nvPr/>
              </p:nvSpPr>
              <p:spPr>
                <a:xfrm flipV="1">
                  <a:off x="1414367" y="0"/>
                  <a:ext cx="1" cy="1011027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88" name="Group"/>
              <p:cNvGrpSpPr/>
              <p:nvPr/>
            </p:nvGrpSpPr>
            <p:grpSpPr>
              <a:xfrm rot="16200000">
                <a:off x="4828514" y="1118534"/>
                <a:ext cx="1011027" cy="1808182"/>
                <a:chOff x="0" y="0"/>
                <a:chExt cx="1011026" cy="1808180"/>
              </a:xfrm>
            </p:grpSpPr>
            <p:sp>
              <p:nvSpPr>
                <p:cNvPr id="184" name="Rectangle"/>
                <p:cNvSpPr/>
                <p:nvPr/>
              </p:nvSpPr>
              <p:spPr>
                <a:xfrm>
                  <a:off x="1587" y="0"/>
                  <a:ext cx="1007852" cy="1808181"/>
                </a:xfrm>
                <a:prstGeom prst="rect">
                  <a:avLst/>
                </a:prstGeom>
                <a:solidFill>
                  <a:srgbClr val="60646B"/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5" name="Line"/>
                <p:cNvSpPr/>
                <p:nvPr/>
              </p:nvSpPr>
              <p:spPr>
                <a:xfrm>
                  <a:off x="0" y="464166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6" name="Line"/>
                <p:cNvSpPr/>
                <p:nvPr/>
              </p:nvSpPr>
              <p:spPr>
                <a:xfrm>
                  <a:off x="0" y="939267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7" name="Line"/>
                <p:cNvSpPr/>
                <p:nvPr/>
              </p:nvSpPr>
              <p:spPr>
                <a:xfrm>
                  <a:off x="0" y="1414367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93" name="Group"/>
              <p:cNvGrpSpPr/>
              <p:nvPr/>
            </p:nvGrpSpPr>
            <p:grpSpPr>
              <a:xfrm rot="16200000">
                <a:off x="3014383" y="1118534"/>
                <a:ext cx="1011027" cy="1808182"/>
                <a:chOff x="0" y="0"/>
                <a:chExt cx="1011026" cy="1808180"/>
              </a:xfrm>
            </p:grpSpPr>
            <p:sp>
              <p:nvSpPr>
                <p:cNvPr id="189" name="Rectangle"/>
                <p:cNvSpPr/>
                <p:nvPr/>
              </p:nvSpPr>
              <p:spPr>
                <a:xfrm>
                  <a:off x="1587" y="0"/>
                  <a:ext cx="1007852" cy="1808181"/>
                </a:xfrm>
                <a:prstGeom prst="rect">
                  <a:avLst/>
                </a:prstGeom>
                <a:solidFill>
                  <a:srgbClr val="60646B"/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0" name="Line"/>
                <p:cNvSpPr/>
                <p:nvPr/>
              </p:nvSpPr>
              <p:spPr>
                <a:xfrm>
                  <a:off x="0" y="464166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1" name="Line"/>
                <p:cNvSpPr/>
                <p:nvPr/>
              </p:nvSpPr>
              <p:spPr>
                <a:xfrm>
                  <a:off x="0" y="939267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2" name="Line"/>
                <p:cNvSpPr/>
                <p:nvPr/>
              </p:nvSpPr>
              <p:spPr>
                <a:xfrm>
                  <a:off x="0" y="1414367"/>
                  <a:ext cx="10110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</p:grp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C38AC9E-F548-F44F-B636-E3F9FA74C568}"/>
                </a:ext>
              </a:extLst>
            </p:cNvPr>
            <p:cNvSpPr/>
            <p:nvPr/>
          </p:nvSpPr>
          <p:spPr>
            <a:xfrm>
              <a:off x="18024753" y="10251020"/>
              <a:ext cx="2890793" cy="544830"/>
            </a:xfrm>
            <a:prstGeom prst="roundRect">
              <a:avLst/>
            </a:prstGeom>
            <a:solidFill>
              <a:schemeClr val="tx2"/>
            </a:solidFill>
            <a:ln w="12700" cap="flat">
              <a:solidFill>
                <a:schemeClr val="tx2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Bufferbloat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Introduction of BBR (2/2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 of BBR (2/2)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06" name="Google proposed BBR in 2016…"/>
          <p:cNvSpPr txBox="1">
            <a:spLocks noGrp="1"/>
          </p:cNvSpPr>
          <p:nvPr>
            <p:ph type="subTitle" idx="1"/>
          </p:nvPr>
        </p:nvSpPr>
        <p:spPr>
          <a:xfrm>
            <a:off x="1727200" y="3769969"/>
            <a:ext cx="20929600" cy="90156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Google proposed BBR in 2016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Instead of using packet losses at congestion signals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lang="en-US" dirty="0"/>
              <a:t>Relies on</a:t>
            </a:r>
            <a:r>
              <a:rPr dirty="0"/>
              <a:t> measured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Bandwidth</a:t>
            </a:r>
            <a:r>
              <a:rPr dirty="0"/>
              <a:t> and </a:t>
            </a:r>
            <a:r>
              <a:rPr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RTT</a:t>
            </a:r>
            <a:endParaRPr lang="en-US" dirty="0">
              <a:solidFill>
                <a:schemeClr val="accent5">
                  <a:lumOff val="-2986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16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16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16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  <a:p>
            <a:pPr marL="1333500" lvl="1" indent="-444500" defTabSz="1285875">
              <a:spcBef>
                <a:spcPts val="16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TCP pacing: Inter-packet spacing</a:t>
            </a:r>
            <a:endParaRPr dirty="0"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dirty="0"/>
              <a:t>BBR </a:t>
            </a:r>
            <a:r>
              <a:rPr lang="en-US" dirty="0"/>
              <a:t>already used in Google Cloud and YouTube</a:t>
            </a:r>
            <a:endParaRPr dirty="0"/>
          </a:p>
        </p:txBody>
      </p:sp>
      <p:grpSp>
        <p:nvGrpSpPr>
          <p:cNvPr id="219" name="Group"/>
          <p:cNvGrpSpPr/>
          <p:nvPr/>
        </p:nvGrpSpPr>
        <p:grpSpPr>
          <a:xfrm>
            <a:off x="12397877" y="8576859"/>
            <a:ext cx="7907783" cy="1469760"/>
            <a:chOff x="0" y="0"/>
            <a:chExt cx="7907782" cy="1469758"/>
          </a:xfrm>
        </p:grpSpPr>
        <p:sp>
          <p:nvSpPr>
            <p:cNvPr id="209" name="Packet k+1"/>
            <p:cNvSpPr/>
            <p:nvPr/>
          </p:nvSpPr>
          <p:spPr>
            <a:xfrm>
              <a:off x="4727548" y="0"/>
              <a:ext cx="1434059" cy="478321"/>
            </a:xfrm>
            <a:prstGeom prst="roundRect">
              <a:avLst>
                <a:gd name="adj" fmla="val 23241"/>
              </a:avLst>
            </a:prstGeom>
            <a:solidFill>
              <a:srgbClr val="66B1E7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spcBef>
                  <a:spcPts val="5900"/>
                </a:spcBef>
                <a:defRPr sz="1800" b="0"/>
              </a:pPr>
              <a:r>
                <a:rPr dirty="0"/>
                <a:t>Packet </a:t>
              </a:r>
              <a:r>
                <a:rPr i="1" dirty="0"/>
                <a:t>k+1</a:t>
              </a:r>
            </a:p>
          </p:txBody>
        </p:sp>
        <p:sp>
          <p:nvSpPr>
            <p:cNvPr id="210" name="Line"/>
            <p:cNvSpPr/>
            <p:nvPr/>
          </p:nvSpPr>
          <p:spPr>
            <a:xfrm>
              <a:off x="0" y="473475"/>
              <a:ext cx="7357069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1" name="Packet k"/>
            <p:cNvSpPr/>
            <p:nvPr/>
          </p:nvSpPr>
          <p:spPr>
            <a:xfrm>
              <a:off x="1279084" y="0"/>
              <a:ext cx="1434059" cy="478321"/>
            </a:xfrm>
            <a:prstGeom prst="roundRect">
              <a:avLst>
                <a:gd name="adj" fmla="val 23241"/>
              </a:avLst>
            </a:prstGeom>
            <a:solidFill>
              <a:srgbClr val="66B1E7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spcBef>
                  <a:spcPts val="5900"/>
                </a:spcBef>
                <a:defRPr sz="1800" b="0"/>
              </a:pPr>
              <a:r>
                <a:t>Packet </a:t>
              </a:r>
              <a:r>
                <a:rPr i="1"/>
                <a:t>k</a:t>
              </a:r>
            </a:p>
          </p:txBody>
        </p:sp>
        <p:sp>
          <p:nvSpPr>
            <p:cNvPr id="212" name="Line"/>
            <p:cNvSpPr/>
            <p:nvPr/>
          </p:nvSpPr>
          <p:spPr>
            <a:xfrm flipV="1">
              <a:off x="2707288" y="489307"/>
              <a:ext cx="1" cy="75994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" name="Line"/>
            <p:cNvSpPr/>
            <p:nvPr/>
          </p:nvSpPr>
          <p:spPr>
            <a:xfrm flipV="1">
              <a:off x="6161615" y="489307"/>
              <a:ext cx="1" cy="75994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216" name="Group"/>
            <p:cNvGrpSpPr/>
            <p:nvPr/>
          </p:nvGrpSpPr>
          <p:grpSpPr>
            <a:xfrm>
              <a:off x="2728983" y="869277"/>
              <a:ext cx="3408509" cy="1"/>
              <a:chOff x="0" y="0"/>
              <a:chExt cx="3408508" cy="0"/>
            </a:xfrm>
          </p:grpSpPr>
          <p:sp>
            <p:nvSpPr>
              <p:cNvPr id="214" name="Line"/>
              <p:cNvSpPr/>
              <p:nvPr/>
            </p:nvSpPr>
            <p:spPr>
              <a:xfrm>
                <a:off x="234549" y="0"/>
                <a:ext cx="3173960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5" name="Line"/>
              <p:cNvSpPr/>
              <p:nvPr/>
            </p:nvSpPr>
            <p:spPr>
              <a:xfrm flipH="1" flipV="1">
                <a:off x="-1" y="0"/>
                <a:ext cx="3173960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17" name="Pacing"/>
            <p:cNvSpPr txBox="1"/>
            <p:nvPr/>
          </p:nvSpPr>
          <p:spPr>
            <a:xfrm>
              <a:off x="6687061" y="618275"/>
              <a:ext cx="1220722" cy="502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t>Pacing</a:t>
              </a:r>
            </a:p>
          </p:txBody>
        </p:sp>
        <p:sp>
          <p:nvSpPr>
            <p:cNvPr id="218" name="Spacing"/>
            <p:cNvSpPr txBox="1"/>
            <p:nvPr/>
          </p:nvSpPr>
          <p:spPr>
            <a:xfrm>
              <a:off x="3721689" y="967753"/>
              <a:ext cx="1423095" cy="502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t>Spacing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2CEC-CF44-1248-A44B-C18FCA4DDA9F}"/>
              </a:ext>
            </a:extLst>
          </p:cNvPr>
          <p:cNvGrpSpPr/>
          <p:nvPr/>
        </p:nvGrpSpPr>
        <p:grpSpPr>
          <a:xfrm>
            <a:off x="3745115" y="6427570"/>
            <a:ext cx="2818401" cy="860859"/>
            <a:chOff x="16779493" y="5327774"/>
            <a:chExt cx="2818401" cy="860859"/>
          </a:xfrm>
        </p:grpSpPr>
        <p:sp>
          <p:nvSpPr>
            <p:cNvPr id="220" name="BW"/>
            <p:cNvSpPr/>
            <p:nvPr/>
          </p:nvSpPr>
          <p:spPr>
            <a:xfrm>
              <a:off x="18001219" y="5327774"/>
              <a:ext cx="1596675" cy="860859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584200">
                <a:defRPr sz="5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/>
                <a:t>BW</a:t>
              </a:r>
            </a:p>
          </p:txBody>
        </p:sp>
        <p:sp>
          <p:nvSpPr>
            <p:cNvPr id="221" name="Max"/>
            <p:cNvSpPr txBox="1"/>
            <p:nvPr/>
          </p:nvSpPr>
          <p:spPr>
            <a:xfrm>
              <a:off x="16779493" y="5397193"/>
              <a:ext cx="1139445" cy="7091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000"/>
              </a:lvl1pPr>
            </a:lstStyle>
            <a:p>
              <a:r>
                <a:rPr dirty="0"/>
                <a:t>Max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B28E04-6DD0-944B-B7FE-350017530272}"/>
              </a:ext>
            </a:extLst>
          </p:cNvPr>
          <p:cNvGrpSpPr/>
          <p:nvPr/>
        </p:nvGrpSpPr>
        <p:grpSpPr>
          <a:xfrm>
            <a:off x="7462472" y="6415328"/>
            <a:ext cx="2665778" cy="848003"/>
            <a:chOff x="19863053" y="5334202"/>
            <a:chExt cx="2665778" cy="848003"/>
          </a:xfrm>
        </p:grpSpPr>
        <p:sp>
          <p:nvSpPr>
            <p:cNvPr id="222" name="Min"/>
            <p:cNvSpPr txBox="1"/>
            <p:nvPr/>
          </p:nvSpPr>
          <p:spPr>
            <a:xfrm>
              <a:off x="19863053" y="5403621"/>
              <a:ext cx="1007365" cy="7091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000"/>
              </a:lvl1pPr>
            </a:lstStyle>
            <a:p>
              <a:r>
                <a:rPr dirty="0"/>
                <a:t>Min</a:t>
              </a:r>
            </a:p>
          </p:txBody>
        </p:sp>
        <p:sp>
          <p:nvSpPr>
            <p:cNvPr id="223" name="RTT"/>
            <p:cNvSpPr/>
            <p:nvPr/>
          </p:nvSpPr>
          <p:spPr>
            <a:xfrm>
              <a:off x="20932156" y="5334202"/>
              <a:ext cx="1596675" cy="848003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584200">
                <a:defRPr sz="5000" b="0">
                  <a:solidFill>
                    <a:schemeClr val="accent5">
                      <a:lumOff val="-2986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/>
                <a:t>RTT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5F7504-4073-4A42-A807-9053C48F62E9}"/>
              </a:ext>
            </a:extLst>
          </p:cNvPr>
          <p:cNvGrpSpPr/>
          <p:nvPr/>
        </p:nvGrpSpPr>
        <p:grpSpPr>
          <a:xfrm>
            <a:off x="6814551" y="6334120"/>
            <a:ext cx="8819997" cy="1626531"/>
            <a:chOff x="6814551" y="6334120"/>
            <a:chExt cx="8819997" cy="16265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19FCA5-1F31-E341-ACC0-25B2F607E55C}"/>
                </a:ext>
              </a:extLst>
            </p:cNvPr>
            <p:cNvSpPr txBox="1"/>
            <p:nvPr/>
          </p:nvSpPr>
          <p:spPr>
            <a:xfrm>
              <a:off x="6814551" y="6334120"/>
              <a:ext cx="447238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x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C652271-022E-054A-8DDE-405A5789D547}"/>
                </a:ext>
              </a:extLst>
            </p:cNvPr>
            <p:cNvCxnSpPr/>
            <p:nvPr/>
          </p:nvCxnSpPr>
          <p:spPr>
            <a:xfrm>
              <a:off x="10712718" y="6857999"/>
              <a:ext cx="1175394" cy="0"/>
            </a:xfrm>
            <a:prstGeom prst="straightConnector1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BW">
              <a:extLst>
                <a:ext uri="{FF2B5EF4-FFF2-40B4-BE49-F238E27FC236}">
                  <a16:creationId xmlns:a16="http://schemas.microsoft.com/office/drawing/2014/main" id="{60AE582F-0B1C-0247-BE4C-82E6899D07F6}"/>
                </a:ext>
              </a:extLst>
            </p:cNvPr>
            <p:cNvSpPr/>
            <p:nvPr/>
          </p:nvSpPr>
          <p:spPr>
            <a:xfrm>
              <a:off x="12397877" y="6398621"/>
              <a:ext cx="1596675" cy="860859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584200">
                <a:defRPr sz="5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BDP</a:t>
              </a:r>
              <a:endParaRPr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895401-ACA4-C74E-988F-035553114B5A}"/>
                </a:ext>
              </a:extLst>
            </p:cNvPr>
            <p:cNvSpPr txBox="1"/>
            <p:nvPr/>
          </p:nvSpPr>
          <p:spPr>
            <a:xfrm>
              <a:off x="10814318" y="7396394"/>
              <a:ext cx="482023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Bandwidth-Delay Product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BAEA27-68FB-C746-9699-2AFAB1B780CF}"/>
              </a:ext>
            </a:extLst>
          </p:cNvPr>
          <p:cNvGrpSpPr/>
          <p:nvPr/>
        </p:nvGrpSpPr>
        <p:grpSpPr>
          <a:xfrm>
            <a:off x="14407652" y="6314195"/>
            <a:ext cx="7400949" cy="1646456"/>
            <a:chOff x="14407652" y="6314195"/>
            <a:chExt cx="7400949" cy="16464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A996D9-0FB3-4E4C-AA71-09EF788BA23F}"/>
                </a:ext>
              </a:extLst>
            </p:cNvPr>
            <p:cNvSpPr txBox="1"/>
            <p:nvPr/>
          </p:nvSpPr>
          <p:spPr>
            <a:xfrm>
              <a:off x="14407652" y="6314195"/>
              <a:ext cx="447238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x</a:t>
              </a:r>
            </a:p>
          </p:txBody>
        </p:sp>
        <p:sp>
          <p:nvSpPr>
            <p:cNvPr id="31" name="BW">
              <a:extLst>
                <a:ext uri="{FF2B5EF4-FFF2-40B4-BE49-F238E27FC236}">
                  <a16:creationId xmlns:a16="http://schemas.microsoft.com/office/drawing/2014/main" id="{1621931B-A994-1741-818C-0767ABC786F5}"/>
                </a:ext>
              </a:extLst>
            </p:cNvPr>
            <p:cNvSpPr/>
            <p:nvPr/>
          </p:nvSpPr>
          <p:spPr>
            <a:xfrm>
              <a:off x="15321818" y="6367810"/>
              <a:ext cx="942361" cy="860859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584200">
                <a:defRPr sz="5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dirty="0">
                  <a:solidFill>
                    <a:schemeClr val="tx2"/>
                  </a:solidFill>
                </a:rPr>
                <a:t>2</a:t>
              </a:r>
              <a:endParaRPr dirty="0">
                <a:solidFill>
                  <a:schemeClr val="tx2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7E2131-9E41-4F46-837C-4AE69ED9A114}"/>
                </a:ext>
              </a:extLst>
            </p:cNvPr>
            <p:cNvCxnSpPr/>
            <p:nvPr/>
          </p:nvCxnSpPr>
          <p:spPr>
            <a:xfrm>
              <a:off x="16580118" y="6781798"/>
              <a:ext cx="1175394" cy="0"/>
            </a:xfrm>
            <a:prstGeom prst="straightConnector1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BW">
              <a:extLst>
                <a:ext uri="{FF2B5EF4-FFF2-40B4-BE49-F238E27FC236}">
                  <a16:creationId xmlns:a16="http://schemas.microsoft.com/office/drawing/2014/main" id="{15A39F72-1A3D-6144-AA8A-7941FB68F226}"/>
                </a:ext>
              </a:extLst>
            </p:cNvPr>
            <p:cNvSpPr/>
            <p:nvPr/>
          </p:nvSpPr>
          <p:spPr>
            <a:xfrm>
              <a:off x="18332302" y="6349102"/>
              <a:ext cx="1860698" cy="860859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584200">
                <a:defRPr sz="5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dirty="0">
                  <a:solidFill>
                    <a:srgbClr val="C00000"/>
                  </a:solidFill>
                </a:rPr>
                <a:t>cwnd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6D822B-665A-BE4F-9E35-B12C397E2FC7}"/>
                </a:ext>
              </a:extLst>
            </p:cNvPr>
            <p:cNvSpPr txBox="1"/>
            <p:nvPr/>
          </p:nvSpPr>
          <p:spPr>
            <a:xfrm>
              <a:off x="17135847" y="7396394"/>
              <a:ext cx="4672754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Congestion Window Size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uiExpand="1" build="p" bldLvl="5" animBg="1" advAuto="0"/>
      <p:bldP spid="219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Motivation for BBR Evaluat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Motivation for BBR Evaluation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30" name="Before adopting BBR, it is important to answer: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9255558"/>
          </a:xfrm>
          <a:prstGeom prst="rect">
            <a:avLst/>
          </a:prstGeom>
        </p:spPr>
        <p:txBody>
          <a:bodyPr/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Before adopting BBR, it is important to answer: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When is BBR useful?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What is the downside of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ignoring packet losses</a:t>
            </a:r>
            <a:r>
              <a:rPr dirty="0"/>
              <a:t>?</a:t>
            </a:r>
            <a:endParaRPr lang="en-US"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Is BBR </a:t>
            </a:r>
            <a:r>
              <a:rPr lang="en-US"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unfair</a:t>
            </a:r>
            <a:r>
              <a:rPr lang="en-US" dirty="0"/>
              <a:t> to loss-based algorithms?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dirty="0"/>
              <a:t>Prior works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>
                <a:latin typeface="Helvetica" pitchFamily="2" charset="0"/>
              </a:rPr>
              <a:t>Unfairness issue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/>
              <a:t>– </a:t>
            </a:r>
            <a:r>
              <a:rPr dirty="0"/>
              <a:t>ICNP 2017 (Hock et al.)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Very few buffer sizes, or a single testbed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>
                <a:latin typeface="Helvetica" pitchFamily="2" charset="0"/>
              </a:rPr>
              <a:t>High packet retransmissions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/>
              <a:t>– </a:t>
            </a:r>
            <a:r>
              <a:rPr dirty="0"/>
              <a:t>IFIP 2018 (Scholz et al.), ITC 2018 (</a:t>
            </a:r>
            <a:r>
              <a:rPr dirty="0" err="1"/>
              <a:t>Hurtig</a:t>
            </a:r>
            <a:r>
              <a:rPr dirty="0"/>
              <a:t> et al.)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r>
              <a:rPr dirty="0"/>
              <a:t>No reasoning behind huge loss</a:t>
            </a:r>
          </a:p>
        </p:txBody>
      </p:sp>
      <p:sp>
        <p:nvSpPr>
          <p:cNvPr id="231" name="Goal of our work:…"/>
          <p:cNvSpPr/>
          <p:nvPr/>
        </p:nvSpPr>
        <p:spPr>
          <a:xfrm>
            <a:off x="4682608" y="11341150"/>
            <a:ext cx="15018784" cy="1418878"/>
          </a:xfrm>
          <a:prstGeom prst="roundRect">
            <a:avLst>
              <a:gd name="adj" fmla="val 13426"/>
            </a:avLst>
          </a:prstGeom>
          <a:solidFill>
            <a:srgbClr val="93436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Goal of our work:</a:t>
            </a:r>
          </a:p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Show when BBR is useful + Reveal root causes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build="p" animBg="1" advAuto="0"/>
      <p:bldP spid="231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Experimental Setup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Experimental Setup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37" name="Testbeds (3 Networks)…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Deploying traffic controller on the router for fine-grained control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sz="3600" dirty="0">
                <a:latin typeface="Helvetica"/>
                <a:sym typeface="Helvetica"/>
              </a:rPr>
              <a:t>Set bandwidth, delay and buffer size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sz="3600" dirty="0"/>
              <a:t>Linux Traffic Control (TC) – </a:t>
            </a:r>
            <a:r>
              <a:rPr lang="en-US" sz="3600" dirty="0">
                <a:latin typeface="Helvetica" pitchFamily="2" charset="0"/>
              </a:rPr>
              <a:t>NetEm</a:t>
            </a:r>
            <a:r>
              <a:rPr lang="en-US" sz="3600" dirty="0"/>
              <a:t>, Token Bucket Filter (</a:t>
            </a:r>
            <a:r>
              <a:rPr lang="en-US" sz="3600" dirty="0">
                <a:latin typeface="Helvetica" pitchFamily="2" charset="0"/>
              </a:rPr>
              <a:t>TBF</a:t>
            </a:r>
            <a:r>
              <a:rPr lang="en-US" sz="3600" dirty="0"/>
              <a:t>)</a:t>
            </a:r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dirty="0"/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Experimental Networks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Mininet — Virtual Network</a:t>
            </a:r>
            <a:r>
              <a:rPr lang="en-US" dirty="0">
                <a:latin typeface="Helvetica Light" panose="020B0403020202020204" pitchFamily="34" charset="0"/>
              </a:rPr>
              <a:t> (40µs RTT)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LAN (40µs RTT), WAN (7ms RTT)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4E1034-8F2B-CF4E-92FC-7BE82A27A18F}"/>
              </a:ext>
            </a:extLst>
          </p:cNvPr>
          <p:cNvGrpSpPr/>
          <p:nvPr/>
        </p:nvGrpSpPr>
        <p:grpSpPr>
          <a:xfrm>
            <a:off x="6773666" y="6311049"/>
            <a:ext cx="2650435" cy="2610196"/>
            <a:chOff x="5182793" y="6855876"/>
            <a:chExt cx="2650435" cy="2610196"/>
          </a:xfrm>
        </p:grpSpPr>
        <p:pic>
          <p:nvPicPr>
            <p:cNvPr id="20" name="Image" descr="Image">
              <a:extLst>
                <a:ext uri="{FF2B5EF4-FFF2-40B4-BE49-F238E27FC236}">
                  <a16:creationId xmlns:a16="http://schemas.microsoft.com/office/drawing/2014/main" id="{B76DD2E7-516E-2847-AC89-CCE97D8B5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2793" y="6855876"/>
              <a:ext cx="2650435" cy="20213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ender">
              <a:extLst>
                <a:ext uri="{FF2B5EF4-FFF2-40B4-BE49-F238E27FC236}">
                  <a16:creationId xmlns:a16="http://schemas.microsoft.com/office/drawing/2014/main" id="{1F6E3783-2018-C740-98FE-F2D0B036CFF6}"/>
                </a:ext>
              </a:extLst>
            </p:cNvPr>
            <p:cNvSpPr txBox="1"/>
            <p:nvPr/>
          </p:nvSpPr>
          <p:spPr>
            <a:xfrm>
              <a:off x="5893017" y="9010961"/>
              <a:ext cx="1229986" cy="455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rPr dirty="0"/>
                <a:t>Sender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CC1FA-D694-2543-A713-3A411C1779A7}"/>
              </a:ext>
            </a:extLst>
          </p:cNvPr>
          <p:cNvGrpSpPr/>
          <p:nvPr/>
        </p:nvGrpSpPr>
        <p:grpSpPr>
          <a:xfrm>
            <a:off x="14714406" y="6005597"/>
            <a:ext cx="2585377" cy="2892214"/>
            <a:chOff x="16319360" y="6212563"/>
            <a:chExt cx="2585377" cy="2892214"/>
          </a:xfrm>
        </p:grpSpPr>
        <p:sp>
          <p:nvSpPr>
            <p:cNvPr id="18" name="Receiver">
              <a:extLst>
                <a:ext uri="{FF2B5EF4-FFF2-40B4-BE49-F238E27FC236}">
                  <a16:creationId xmlns:a16="http://schemas.microsoft.com/office/drawing/2014/main" id="{FD8B4ACC-CF18-E84A-9587-B0D0C35D9926}"/>
                </a:ext>
              </a:extLst>
            </p:cNvPr>
            <p:cNvSpPr txBox="1"/>
            <p:nvPr/>
          </p:nvSpPr>
          <p:spPr>
            <a:xfrm>
              <a:off x="16799325" y="8649667"/>
              <a:ext cx="1625448" cy="45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rPr dirty="0"/>
                <a:t>Receiver</a:t>
              </a:r>
            </a:p>
          </p:txBody>
        </p:sp>
        <p:pic>
          <p:nvPicPr>
            <p:cNvPr id="19" name="kisspng-computer-icons-client-virtual-machine-desktop-wall-5ad799339c0090.096754991524078899639.png" descr="kisspng-computer-icons-client-virtual-machine-desktop-wall-5ad799339c0090.096754991524078899639.png">
              <a:extLst>
                <a:ext uri="{FF2B5EF4-FFF2-40B4-BE49-F238E27FC236}">
                  <a16:creationId xmlns:a16="http://schemas.microsoft.com/office/drawing/2014/main" id="{4A20CDDB-8D25-A549-9DDB-130F0B1C4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19360" y="6212563"/>
              <a:ext cx="2585377" cy="2585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82DC92-3207-4344-A9AD-3F32226F2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0652" y="6311573"/>
            <a:ext cx="2021347" cy="20213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19F99D-88FB-AD4D-AD14-6F8B7F02CA97}"/>
              </a:ext>
            </a:extLst>
          </p:cNvPr>
          <p:cNvCxnSpPr>
            <a:cxnSpLocks/>
          </p:cNvCxnSpPr>
          <p:nvPr/>
        </p:nvCxnSpPr>
        <p:spPr>
          <a:xfrm>
            <a:off x="9485061" y="7870886"/>
            <a:ext cx="1657031" cy="0"/>
          </a:xfrm>
          <a:prstGeom prst="straightConnector1">
            <a:avLst/>
          </a:prstGeom>
          <a:noFill/>
          <a:ln w="76200" cap="flat">
            <a:solidFill>
              <a:schemeClr val="tx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3BF555-7F50-BA4C-9459-542B6BC276C1}"/>
              </a:ext>
            </a:extLst>
          </p:cNvPr>
          <p:cNvCxnSpPr>
            <a:cxnSpLocks/>
          </p:cNvCxnSpPr>
          <p:nvPr/>
        </p:nvCxnSpPr>
        <p:spPr>
          <a:xfrm>
            <a:off x="13104747" y="7847452"/>
            <a:ext cx="1657031" cy="0"/>
          </a:xfrm>
          <a:prstGeom prst="straightConnector1">
            <a:avLst/>
          </a:prstGeom>
          <a:noFill/>
          <a:ln w="76200" cap="flat">
            <a:solidFill>
              <a:schemeClr val="tx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2B410-6EE8-804C-886C-A7A668FD43D4}"/>
              </a:ext>
            </a:extLst>
          </p:cNvPr>
          <p:cNvSpPr/>
          <p:nvPr/>
        </p:nvSpPr>
        <p:spPr>
          <a:xfrm>
            <a:off x="12545184" y="9333163"/>
            <a:ext cx="4433188" cy="9848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Linux Traffic Control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(Token Bucket Filter)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CFBA38F-D798-E742-BA72-5EB538EFE16B}"/>
              </a:ext>
            </a:extLst>
          </p:cNvPr>
          <p:cNvCxnSpPr>
            <a:cxnSpLocks/>
          </p:cNvCxnSpPr>
          <p:nvPr/>
        </p:nvCxnSpPr>
        <p:spPr>
          <a:xfrm flipV="1">
            <a:off x="13071999" y="7993330"/>
            <a:ext cx="0" cy="133331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"/>
          <p:cNvGrpSpPr/>
          <p:nvPr/>
        </p:nvGrpSpPr>
        <p:grpSpPr>
          <a:xfrm>
            <a:off x="4560759" y="6430836"/>
            <a:ext cx="14929849" cy="5833440"/>
            <a:chOff x="0" y="0"/>
            <a:chExt cx="14929848" cy="5833438"/>
          </a:xfrm>
        </p:grpSpPr>
        <p:pic>
          <p:nvPicPr>
            <p:cNvPr id="247" name="lan2-8-DecisionTree.png" descr="lan2-8-DecisionTre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929849" cy="5833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BBR"/>
            <p:cNvSpPr/>
            <p:nvPr/>
          </p:nvSpPr>
          <p:spPr>
            <a:xfrm>
              <a:off x="2013828" y="135863"/>
              <a:ext cx="1525438" cy="664287"/>
            </a:xfrm>
            <a:prstGeom prst="roundRect">
              <a:avLst>
                <a:gd name="adj" fmla="val 21807"/>
              </a:avLst>
            </a:prstGeom>
            <a:solidFill>
              <a:srgbClr val="CD7F4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BBR</a:t>
              </a:r>
            </a:p>
          </p:txBody>
        </p:sp>
        <p:sp>
          <p:nvSpPr>
            <p:cNvPr id="249" name="Cubic"/>
            <p:cNvSpPr/>
            <p:nvPr/>
          </p:nvSpPr>
          <p:spPr>
            <a:xfrm>
              <a:off x="122575" y="135863"/>
              <a:ext cx="1525438" cy="664287"/>
            </a:xfrm>
            <a:prstGeom prst="roundRect">
              <a:avLst>
                <a:gd name="adj" fmla="val 23966"/>
              </a:avLst>
            </a:prstGeom>
            <a:solidFill>
              <a:srgbClr val="3C94D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Cubic</a:t>
              </a:r>
            </a:p>
          </p:txBody>
        </p:sp>
      </p:grpSp>
      <p:sp>
        <p:nvSpPr>
          <p:cNvPr id="251" name="Decision Tree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8201808"/>
          </a:xfrm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dirty="0"/>
              <a:t>Goodput – BBR vs CUBIC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640 iPerf</a:t>
            </a:r>
            <a:r>
              <a:rPr lang="en-US" dirty="0"/>
              <a:t>3</a:t>
            </a:r>
            <a:r>
              <a:rPr dirty="0"/>
              <a:t> transfers (1min) in the LAN network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We generalize the goodput values by a </a:t>
            </a:r>
            <a:r>
              <a:rPr dirty="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decision tree</a:t>
            </a:r>
          </a:p>
        </p:txBody>
      </p:sp>
      <p:sp>
        <p:nvSpPr>
          <p:cNvPr id="252" name="Q1) When is BBR useful? (1/2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Decision Tree</a:t>
            </a:r>
            <a:endParaRPr dirty="0"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64" name="BDP — Bandwidth x Delay"/>
          <p:cNvSpPr txBox="1"/>
          <p:nvPr/>
        </p:nvSpPr>
        <p:spPr>
          <a:xfrm>
            <a:off x="3144583" y="7607581"/>
            <a:ext cx="489089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BDP — Bandwidth x Delay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78CBFF-05F9-BE44-91F2-C9C5B09102F6}"/>
              </a:ext>
            </a:extLst>
          </p:cNvPr>
          <p:cNvGrpSpPr/>
          <p:nvPr/>
        </p:nvGrpSpPr>
        <p:grpSpPr>
          <a:xfrm>
            <a:off x="4610046" y="8407731"/>
            <a:ext cx="7345698" cy="3869246"/>
            <a:chOff x="4610046" y="8407731"/>
            <a:chExt cx="7345698" cy="3869246"/>
          </a:xfrm>
        </p:grpSpPr>
        <p:pic>
          <p:nvPicPr>
            <p:cNvPr id="259" name="Rounded Rectangle Rounded rectangle" descr="Rounded Rectangle Rounded rectangl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7614" y="9698033"/>
              <a:ext cx="3638130" cy="2578944"/>
            </a:xfrm>
            <a:prstGeom prst="rect">
              <a:avLst/>
            </a:prstGeom>
            <a:effectLst/>
          </p:spPr>
        </p:pic>
        <p:sp>
          <p:nvSpPr>
            <p:cNvPr id="261" name="Line"/>
            <p:cNvSpPr/>
            <p:nvPr/>
          </p:nvSpPr>
          <p:spPr>
            <a:xfrm>
              <a:off x="8641052" y="9288496"/>
              <a:ext cx="430788" cy="430788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AD8F22D6-D311-6547-AB73-BB2F1D58A90D}"/>
                </a:ext>
              </a:extLst>
            </p:cNvPr>
            <p:cNvSpPr/>
            <p:nvPr/>
          </p:nvSpPr>
          <p:spPr>
            <a:xfrm>
              <a:off x="4610046" y="8407731"/>
              <a:ext cx="4080293" cy="95345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Small BDP, Deep Buffer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CUBIC &gt; BBR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7EE824-0624-FC43-8EE7-0104DC720720}"/>
              </a:ext>
            </a:extLst>
          </p:cNvPr>
          <p:cNvGrpSpPr/>
          <p:nvPr/>
        </p:nvGrpSpPr>
        <p:grpSpPr>
          <a:xfrm>
            <a:off x="12018186" y="8394103"/>
            <a:ext cx="8024473" cy="3821363"/>
            <a:chOff x="12018186" y="8394103"/>
            <a:chExt cx="8024473" cy="3821363"/>
          </a:xfrm>
        </p:grpSpPr>
        <p:pic>
          <p:nvPicPr>
            <p:cNvPr id="254" name="Rounded Rectangle Rounded rectangle" descr="Rounded Rectangle Rounded rectangl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18186" y="9698545"/>
              <a:ext cx="3619607" cy="2516921"/>
            </a:xfrm>
            <a:prstGeom prst="rect">
              <a:avLst/>
            </a:prstGeom>
            <a:effectLst/>
          </p:spPr>
        </p:pic>
        <p:sp>
          <p:nvSpPr>
            <p:cNvPr id="257" name="Line"/>
            <p:cNvSpPr/>
            <p:nvPr/>
          </p:nvSpPr>
          <p:spPr>
            <a:xfrm flipH="1">
              <a:off x="15028801" y="9283119"/>
              <a:ext cx="430788" cy="430788"/>
            </a:xfrm>
            <a:prstGeom prst="line">
              <a:avLst/>
            </a:prstGeom>
            <a:noFill/>
            <a:ln w="63500" cap="flat">
              <a:solidFill>
                <a:srgbClr val="B552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4947986-8855-0042-99EE-86EFB72BC8F2}"/>
                </a:ext>
              </a:extLst>
            </p:cNvPr>
            <p:cNvSpPr/>
            <p:nvPr/>
          </p:nvSpPr>
          <p:spPr>
            <a:xfrm>
              <a:off x="15417629" y="8394103"/>
              <a:ext cx="4625030" cy="953453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Large BDP, Shallow Buffer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BBR &gt; CUBIC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9518730-930B-5D44-AE8A-28972A35E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1960" y="4492952"/>
            <a:ext cx="4869625" cy="1744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269E5-6244-FA47-9088-71B1A8DCB4C6}"/>
              </a:ext>
            </a:extLst>
          </p:cNvPr>
          <p:cNvSpPr txBox="1"/>
          <p:nvPr/>
        </p:nvSpPr>
        <p:spPr>
          <a:xfrm>
            <a:off x="16283977" y="6237522"/>
            <a:ext cx="42768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Network Configuration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animBg="1" advAuto="0"/>
      <p:bldP spid="264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nderstanding BBR’s higher goodput in shallow buffers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9056201"/>
          </a:xfrm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dirty="0"/>
              <a:t>BBR has significantly higher goodput than CUBIC in shallow buffers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Focus on shallow buffer (100KB)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We define goodput improvement: </a:t>
            </a:r>
            <a:endParaRPr dirty="0"/>
          </a:p>
        </p:txBody>
      </p:sp>
      <p:sp>
        <p:nvSpPr>
          <p:cNvPr id="269" name="Q1) When is BBR useful? (2/2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Q1) When is BBR Useful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33698-C014-244A-859D-A956C91B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50" y="6165424"/>
            <a:ext cx="8843010" cy="6165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A0190-5639-0046-BB81-D36483AD8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230" y="5136043"/>
            <a:ext cx="8843010" cy="97508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A075E7-FFAA-A54E-9FBC-7ECADE6BF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60830"/>
              </p:ext>
            </p:extLst>
          </p:nvPr>
        </p:nvGraphicFramePr>
        <p:xfrm>
          <a:off x="14347664" y="9241214"/>
          <a:ext cx="693766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755">
                  <a:extLst>
                    <a:ext uri="{9D8B030D-6E8A-4147-A177-3AD203B41FA5}">
                      <a16:colId xmlns:a16="http://schemas.microsoft.com/office/drawing/2014/main" val="2277362998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2722657156"/>
                    </a:ext>
                  </a:extLst>
                </a:gridCol>
                <a:gridCol w="1587156">
                  <a:extLst>
                    <a:ext uri="{9D8B030D-6E8A-4147-A177-3AD203B41FA5}">
                      <a16:colId xmlns:a16="http://schemas.microsoft.com/office/drawing/2014/main" val="2822458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CUBIC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8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Congestion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BW, RTT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86787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A6451FB-1090-DE47-925B-EF4519055A80}"/>
              </a:ext>
            </a:extLst>
          </p:cNvPr>
          <p:cNvSpPr/>
          <p:nvPr/>
        </p:nvSpPr>
        <p:spPr>
          <a:xfrm>
            <a:off x="17833750" y="9241214"/>
            <a:ext cx="1868982" cy="1097280"/>
          </a:xfrm>
          <a:prstGeom prst="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B95CC2-D816-E14C-A9E6-09E7F74B756B}"/>
              </a:ext>
            </a:extLst>
          </p:cNvPr>
          <p:cNvSpPr/>
          <p:nvPr/>
        </p:nvSpPr>
        <p:spPr>
          <a:xfrm>
            <a:off x="17753162" y="8490240"/>
            <a:ext cx="3899139" cy="54483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BBR Ignore Losses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12568-72B8-C841-ADD0-EB4E32C572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nderstanding BBR’s higher goodput in shallow buffers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9056201"/>
          </a:xfrm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dirty="0"/>
              <a:t>BBR incurs huge packet losses in shallow buffers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/>
              <a:t>BBR keeps </a:t>
            </a:r>
            <a:r>
              <a:rPr lang="en-US" b="1" dirty="0">
                <a:solidFill>
                  <a:srgbClr val="C00000"/>
                </a:solidFill>
              </a:rPr>
              <a:t>2BDP</a:t>
            </a:r>
            <a:r>
              <a:rPr lang="en-US" dirty="0"/>
              <a:t> data in the network</a:t>
            </a:r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endParaRPr dirty="0"/>
          </a:p>
          <a:p>
            <a:pPr marL="889000" lvl="1" defTabSz="1285875">
              <a:spcBef>
                <a:spcPts val="700"/>
              </a:spcBef>
              <a:buClr>
                <a:srgbClr val="000000"/>
              </a:buClr>
              <a:buSzPct val="100000"/>
              <a:defRPr sz="3600"/>
            </a:pPr>
            <a:endParaRPr dirty="0"/>
          </a:p>
        </p:txBody>
      </p:sp>
      <p:sp>
        <p:nvSpPr>
          <p:cNvPr id="269" name="Q1) When is BBR useful? (2/2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Q</a:t>
            </a:r>
            <a:r>
              <a:rPr lang="en-US" dirty="0"/>
              <a:t>2</a:t>
            </a:r>
            <a:r>
              <a:rPr dirty="0"/>
              <a:t>) </a:t>
            </a:r>
            <a:r>
              <a:rPr lang="en-US" dirty="0"/>
              <a:t>What is the Downside of Ignoring Losses</a:t>
            </a:r>
            <a:endParaRPr dirty="0"/>
          </a:p>
        </p:txBody>
      </p:sp>
      <p:sp>
        <p:nvSpPr>
          <p:cNvPr id="305" name="Takeaway:…"/>
          <p:cNvSpPr/>
          <p:nvPr/>
        </p:nvSpPr>
        <p:spPr>
          <a:xfrm>
            <a:off x="2697072" y="11140227"/>
            <a:ext cx="18989855" cy="1043433"/>
          </a:xfrm>
          <a:prstGeom prst="roundRect">
            <a:avLst>
              <a:gd name="adj" fmla="val 13426"/>
            </a:avLst>
          </a:prstGeom>
          <a:solidFill>
            <a:srgbClr val="93436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BBR provides high goodput but at the expense of high packet retransmissions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E3DD8-0E68-6241-B54E-0C2C84CD1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183" y="5103206"/>
            <a:ext cx="14092966" cy="53775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A615D-71B6-1842-BEAC-C0243E5632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Q2) Is BBR Unfair to Loss-based Algorithms?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Q</a:t>
            </a:r>
            <a:r>
              <a:rPr lang="en-US" dirty="0"/>
              <a:t>3</a:t>
            </a:r>
            <a:r>
              <a:rPr dirty="0"/>
              <a:t>) Is BBR Unfair to Loss-based Algorithms?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sp>
        <p:nvSpPr>
          <p:cNvPr id="311" name="Mininet experiment…"/>
          <p:cNvSpPr txBox="1">
            <a:spLocks noGrp="1"/>
          </p:cNvSpPr>
          <p:nvPr>
            <p:ph type="subTitle" idx="1"/>
          </p:nvPr>
        </p:nvSpPr>
        <p:spPr>
          <a:xfrm>
            <a:off x="1727200" y="3786902"/>
            <a:ext cx="20929600" cy="9311686"/>
          </a:xfrm>
          <a:prstGeom prst="rect">
            <a:avLst/>
          </a:prstGeom>
        </p:spPr>
        <p:txBody>
          <a:bodyPr/>
          <a:lstStyle/>
          <a:p>
            <a:pPr marL="508000" indent="-508000" defTabSz="1285875">
              <a:spcBef>
                <a:spcPts val="112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dirty="0"/>
              <a:t>BBR and CUBIC are unfair in different buffer sizes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lang="en-US" dirty="0">
                <a:solidFill>
                  <a:schemeClr val="tx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Run BBR and CUBIC concurrently in Mininet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>
                <a:solidFill>
                  <a:srgbClr val="FF644E">
                    <a:lumOff val="-29866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solidFill>
                  <a:schemeClr val="tx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Shallow buffer:</a:t>
            </a:r>
            <a:r>
              <a:rPr lang="zh-CN" altLang="en-US" dirty="0">
                <a:solidFill>
                  <a:schemeClr val="tx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elvetica"/>
                <a:sym typeface="Helvetica"/>
              </a:rPr>
              <a:t>BBR </a:t>
            </a:r>
            <a:r>
              <a:rPr lang="en-US" sz="3600" dirty="0">
                <a:solidFill>
                  <a:schemeClr val="tx1"/>
                </a:solidFill>
                <a:latin typeface="Helvetica Light" panose="020B0403020202020204" pitchFamily="34" charset="0"/>
                <a:sym typeface="Helvetica"/>
              </a:rPr>
              <a:t>higher share</a:t>
            </a:r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>
                <a:solidFill>
                  <a:srgbClr val="FF644E">
                    <a:lumOff val="-29866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solidFill>
                  <a:schemeClr val="tx1"/>
                </a:solidFill>
                <a:latin typeface="Helvetica Light" panose="020B0403020202020204" pitchFamily="34" charset="0"/>
                <a:sym typeface="Helvetica"/>
              </a:rPr>
              <a:t>Deep buffer:</a:t>
            </a:r>
            <a:r>
              <a:rPr lang="en-US" dirty="0"/>
              <a:t> </a:t>
            </a:r>
            <a:r>
              <a:rPr lang="en-US" sz="3600" dirty="0">
                <a:solidFill>
                  <a:srgbClr val="FF644E">
                    <a:lumOff val="-29866"/>
                  </a:srgbClr>
                </a:solidFill>
                <a:latin typeface="Helvetica"/>
                <a:sym typeface="Helvetica"/>
              </a:rPr>
              <a:t>CUBIC </a:t>
            </a:r>
            <a:r>
              <a:rPr lang="en-US" sz="3600" dirty="0">
                <a:solidFill>
                  <a:schemeClr val="tx1"/>
                </a:solidFill>
                <a:latin typeface="Helvetica Light" panose="020B0403020202020204" pitchFamily="34" charset="0"/>
                <a:sym typeface="Helvetica"/>
              </a:rPr>
              <a:t>higher share</a:t>
            </a:r>
            <a:endParaRPr lang="en-US" dirty="0">
              <a:solidFill>
                <a:schemeClr val="tx1"/>
              </a:solidFill>
              <a:latin typeface="Helvetica Light" panose="020B0403020202020204" pitchFamily="34" charset="0"/>
              <a:ea typeface="Helvetica"/>
              <a:cs typeface="Helvetica"/>
              <a:sym typeface="Helvetica"/>
            </a:endParaRPr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2159000" lvl="1" indent="-381000" defTabSz="914400">
              <a:spcBef>
                <a:spcPts val="500"/>
              </a:spcBef>
              <a:buClr>
                <a:srgbClr val="000000"/>
              </a:buClr>
              <a:buSzPct val="100000"/>
              <a:buFont typeface="Helvetica Neue"/>
              <a:buChar char="‣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lang="en-US" dirty="0"/>
          </a:p>
          <a:p>
            <a:pPr marL="1778000" lvl="1" defTabSz="914400">
              <a:spcBef>
                <a:spcPts val="500"/>
              </a:spcBef>
              <a:buClr>
                <a:srgbClr val="000000"/>
              </a:buClr>
              <a:buSzPct val="100000"/>
              <a:defRPr sz="3600"/>
            </a:pPr>
            <a:endParaRPr dirty="0"/>
          </a:p>
          <a:p>
            <a:pPr marL="508000" indent="-508000" defTabSz="584200">
              <a:spcBef>
                <a:spcPts val="4200"/>
              </a:spcBef>
              <a:buSzPct val="100000"/>
              <a:buChar char="•"/>
            </a:pPr>
            <a:r>
              <a:rPr lang="en-US" dirty="0"/>
              <a:t>Different behavior in WAN network</a:t>
            </a:r>
            <a:endParaRPr dirty="0"/>
          </a:p>
          <a:p>
            <a:pPr marL="1333500" lvl="1" indent="-444500" defTabSz="1285875">
              <a:spcBef>
                <a:spcPts val="700"/>
              </a:spcBef>
              <a:buClr>
                <a:srgbClr val="000000"/>
              </a:buClr>
              <a:buSzPct val="100000"/>
              <a:buFont typeface="Helvetica Neue"/>
              <a:buChar char="-"/>
              <a:defRPr sz="3600"/>
            </a:pPr>
            <a:r>
              <a:rPr dirty="0"/>
              <a:t>BW stabilizes at 20KB</a:t>
            </a:r>
            <a:r>
              <a:rPr lang="en-US" dirty="0"/>
              <a:t> – </a:t>
            </a:r>
            <a:r>
              <a:rPr dirty="0"/>
              <a:t>Indicates</a:t>
            </a:r>
            <a:r>
              <a:rPr lang="en-US" dirty="0"/>
              <a:t> bottleneck buffer in the wild</a:t>
            </a:r>
            <a:endParaRPr dirty="0"/>
          </a:p>
        </p:txBody>
      </p:sp>
      <p:grpSp>
        <p:nvGrpSpPr>
          <p:cNvPr id="314" name="Group"/>
          <p:cNvGrpSpPr/>
          <p:nvPr/>
        </p:nvGrpSpPr>
        <p:grpSpPr>
          <a:xfrm>
            <a:off x="16508703" y="3762207"/>
            <a:ext cx="6516355" cy="4508956"/>
            <a:chOff x="0" y="-124365"/>
            <a:chExt cx="6516354" cy="4508955"/>
          </a:xfrm>
        </p:grpSpPr>
        <p:pic>
          <p:nvPicPr>
            <p:cNvPr id="312" name="fairness-eps-converted-to.pdf" descr="fairness-eps-converted-to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4670"/>
              <a:ext cx="6516354" cy="4089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" name="Mininet Results"/>
            <p:cNvSpPr txBox="1"/>
            <p:nvPr/>
          </p:nvSpPr>
          <p:spPr>
            <a:xfrm>
              <a:off x="300500" y="-124365"/>
              <a:ext cx="5915352" cy="491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dirty="0"/>
                <a:t>Mininet </a:t>
              </a:r>
              <a:r>
                <a:rPr lang="en-US" dirty="0"/>
                <a:t>(BW:1Gbps, RTT:20ms)</a:t>
              </a:r>
              <a:endParaRPr dirty="0"/>
            </a:p>
          </p:txBody>
        </p:sp>
      </p:grpSp>
      <p:grpSp>
        <p:nvGrpSpPr>
          <p:cNvPr id="317" name="Group"/>
          <p:cNvGrpSpPr/>
          <p:nvPr/>
        </p:nvGrpSpPr>
        <p:grpSpPr>
          <a:xfrm>
            <a:off x="16384093" y="8788132"/>
            <a:ext cx="6746468" cy="4551261"/>
            <a:chOff x="0" y="0"/>
            <a:chExt cx="6746467" cy="4551260"/>
          </a:xfrm>
        </p:grpSpPr>
        <p:pic>
          <p:nvPicPr>
            <p:cNvPr id="315" name="fairness_wan-eps-converted-to.pdf" descr="fairness_wan-eps-converted-to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5188"/>
              <a:ext cx="6746468" cy="4256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6" name="WAN Results"/>
            <p:cNvSpPr txBox="1"/>
            <p:nvPr/>
          </p:nvSpPr>
          <p:spPr>
            <a:xfrm>
              <a:off x="2225296" y="-1"/>
              <a:ext cx="2767780" cy="642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WAN Results</a:t>
              </a:r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17999133" y="10267055"/>
            <a:ext cx="2266361" cy="2092776"/>
            <a:chOff x="0" y="0"/>
            <a:chExt cx="2266360" cy="2092774"/>
          </a:xfrm>
        </p:grpSpPr>
        <p:sp>
          <p:nvSpPr>
            <p:cNvPr id="318" name="Line"/>
            <p:cNvSpPr/>
            <p:nvPr/>
          </p:nvSpPr>
          <p:spPr>
            <a:xfrm flipV="1">
              <a:off x="-1" y="0"/>
              <a:ext cx="2" cy="2092775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21" name="Stabilizes at 20KB"/>
            <p:cNvGrpSpPr/>
            <p:nvPr/>
          </p:nvGrpSpPr>
          <p:grpSpPr>
            <a:xfrm>
              <a:off x="99552" y="613802"/>
              <a:ext cx="2166809" cy="1126685"/>
              <a:chOff x="0" y="0"/>
              <a:chExt cx="2166807" cy="1126684"/>
            </a:xfrm>
          </p:grpSpPr>
          <p:sp>
            <p:nvSpPr>
              <p:cNvPr id="320" name="Stabilizes at 20KB"/>
              <p:cNvSpPr/>
              <p:nvPr/>
            </p:nvSpPr>
            <p:spPr>
              <a:xfrm>
                <a:off x="53881" y="53881"/>
                <a:ext cx="2059046" cy="1018922"/>
              </a:xfrm>
              <a:prstGeom prst="roundRect">
                <a:avLst>
                  <a:gd name="adj" fmla="val 21090"/>
                </a:avLst>
              </a:prstGeom>
              <a:solidFill>
                <a:schemeClr val="accent5">
                  <a:lumOff val="-29866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t>Stabilizes at 20KB</a:t>
                </a:r>
              </a:p>
            </p:txBody>
          </p:sp>
          <p:pic>
            <p:nvPicPr>
              <p:cNvPr id="319" name="Stabilizes at 20KB Stabilizes at 20KB" descr="Stabilizes at 20KB Stabilizes at 20KB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2166808" cy="1126686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28" name="Takeaway:…"/>
          <p:cNvSpPr/>
          <p:nvPr/>
        </p:nvSpPr>
        <p:spPr>
          <a:xfrm>
            <a:off x="3067649" y="12157854"/>
            <a:ext cx="18519772" cy="999062"/>
          </a:xfrm>
          <a:prstGeom prst="roundRect">
            <a:avLst>
              <a:gd name="adj" fmla="val 13426"/>
            </a:avLst>
          </a:prstGeom>
          <a:solidFill>
            <a:srgbClr val="93436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4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Unfairness </a:t>
            </a:r>
            <a:r>
              <a:rPr lang="en-US" dirty="0"/>
              <a:t>between BBR and CUBIC depends on the bottleneck buffer size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05D269-3C49-E04F-A573-F23122003EC1}"/>
              </a:ext>
            </a:extLst>
          </p:cNvPr>
          <p:cNvGrpSpPr/>
          <p:nvPr/>
        </p:nvGrpSpPr>
        <p:grpSpPr>
          <a:xfrm>
            <a:off x="19146925" y="4524886"/>
            <a:ext cx="4485373" cy="2825591"/>
            <a:chOff x="18583859" y="4278704"/>
            <a:chExt cx="4485373" cy="282559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E9F5292-8D0F-D541-9027-263CF6694DBD}"/>
                </a:ext>
              </a:extLst>
            </p:cNvPr>
            <p:cNvCxnSpPr>
              <a:cxnSpLocks/>
            </p:cNvCxnSpPr>
            <p:nvPr/>
          </p:nvCxnSpPr>
          <p:spPr>
            <a:xfrm>
              <a:off x="21385762" y="4278704"/>
              <a:ext cx="0" cy="2825591"/>
            </a:xfrm>
            <a:prstGeom prst="line">
              <a:avLst/>
            </a:prstGeom>
            <a:noFill/>
            <a:ln w="57150" cap="flat">
              <a:solidFill>
                <a:schemeClr val="tx2"/>
              </a:solidFill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AA001CF-2733-614B-9E47-2A4C9180F36B}"/>
                </a:ext>
              </a:extLst>
            </p:cNvPr>
            <p:cNvSpPr/>
            <p:nvPr/>
          </p:nvSpPr>
          <p:spPr>
            <a:xfrm>
              <a:off x="18583859" y="5428296"/>
              <a:ext cx="1383890" cy="8172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BBR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Better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4D16528-11D7-E44F-9E9F-236D7CFB6D97}"/>
                </a:ext>
              </a:extLst>
            </p:cNvPr>
            <p:cNvSpPr/>
            <p:nvPr/>
          </p:nvSpPr>
          <p:spPr>
            <a:xfrm>
              <a:off x="21649371" y="5371615"/>
              <a:ext cx="1419861" cy="817245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CUBIC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Better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719B0BD-731D-B342-BA63-F01DB2314F7E}"/>
              </a:ext>
            </a:extLst>
          </p:cNvPr>
          <p:cNvSpPr txBox="1"/>
          <p:nvPr/>
        </p:nvSpPr>
        <p:spPr>
          <a:xfrm>
            <a:off x="15472296" y="8007042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34CB6-0D23-DC43-82B7-E5A5CC1C9279}"/>
              </a:ext>
            </a:extLst>
          </p:cNvPr>
          <p:cNvSpPr txBox="1"/>
          <p:nvPr/>
        </p:nvSpPr>
        <p:spPr>
          <a:xfrm>
            <a:off x="11197517" y="10880453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9909E3DF-21D0-E34F-9686-C3E13A032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286" y="6652254"/>
            <a:ext cx="1424400" cy="9990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7" name="Sender">
            <a:extLst>
              <a:ext uri="{FF2B5EF4-FFF2-40B4-BE49-F238E27FC236}">
                <a16:creationId xmlns:a16="http://schemas.microsoft.com/office/drawing/2014/main" id="{7777C345-25E0-C247-AECD-8DA847A82554}"/>
              </a:ext>
            </a:extLst>
          </p:cNvPr>
          <p:cNvSpPr txBox="1"/>
          <p:nvPr/>
        </p:nvSpPr>
        <p:spPr>
          <a:xfrm>
            <a:off x="5707757" y="7801626"/>
            <a:ext cx="1469243" cy="273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500"/>
            </a:lvl1pPr>
          </a:lstStyle>
          <a:p>
            <a:r>
              <a:rPr lang="en-US" dirty="0"/>
              <a:t>BBR</a:t>
            </a:r>
            <a:endParaRPr dirty="0"/>
          </a:p>
        </p:txBody>
      </p:sp>
      <p:sp>
        <p:nvSpPr>
          <p:cNvPr id="29" name="Receiver">
            <a:extLst>
              <a:ext uri="{FF2B5EF4-FFF2-40B4-BE49-F238E27FC236}">
                <a16:creationId xmlns:a16="http://schemas.microsoft.com/office/drawing/2014/main" id="{E941F57B-936D-7048-962E-2A0B562B534D}"/>
              </a:ext>
            </a:extLst>
          </p:cNvPr>
          <p:cNvSpPr txBox="1"/>
          <p:nvPr/>
        </p:nvSpPr>
        <p:spPr>
          <a:xfrm>
            <a:off x="11253267" y="9031063"/>
            <a:ext cx="1654499" cy="472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500"/>
            </a:lvl1pPr>
          </a:lstStyle>
          <a:p>
            <a:r>
              <a:rPr dirty="0"/>
              <a:t>Receiver</a:t>
            </a:r>
          </a:p>
        </p:txBody>
      </p:sp>
      <p:pic>
        <p:nvPicPr>
          <p:cNvPr id="30" name="kisspng-computer-icons-client-virtual-machine-desktop-wall-5ad799339c0090.096754991524078899639.png" descr="kisspng-computer-icons-client-virtual-machine-desktop-wall-5ad799339c0090.096754991524078899639.png">
            <a:extLst>
              <a:ext uri="{FF2B5EF4-FFF2-40B4-BE49-F238E27FC236}">
                <a16:creationId xmlns:a16="http://schemas.microsoft.com/office/drawing/2014/main" id="{FCE624E6-8ACF-C548-8077-7922EEBA9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7911" y="7531344"/>
            <a:ext cx="1691708" cy="15558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F0AC2A-91BA-844B-8A8D-5F2601641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8051" y="7386298"/>
            <a:ext cx="1322642" cy="1322642"/>
          </a:xfrm>
          <a:prstGeom prst="rect">
            <a:avLst/>
          </a:prstGeom>
        </p:spPr>
      </p:pic>
      <p:pic>
        <p:nvPicPr>
          <p:cNvPr id="32" name="Image" descr="Image">
            <a:extLst>
              <a:ext uri="{FF2B5EF4-FFF2-40B4-BE49-F238E27FC236}">
                <a16:creationId xmlns:a16="http://schemas.microsoft.com/office/drawing/2014/main" id="{F0BBD07B-2442-9D46-A9FC-3ADCCF7CC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286" y="8571299"/>
            <a:ext cx="1419714" cy="9957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3" name="Sender">
            <a:extLst>
              <a:ext uri="{FF2B5EF4-FFF2-40B4-BE49-F238E27FC236}">
                <a16:creationId xmlns:a16="http://schemas.microsoft.com/office/drawing/2014/main" id="{2BCC8263-45A8-F64F-8849-220A5E742627}"/>
              </a:ext>
            </a:extLst>
          </p:cNvPr>
          <p:cNvSpPr txBox="1"/>
          <p:nvPr/>
        </p:nvSpPr>
        <p:spPr>
          <a:xfrm>
            <a:off x="5732521" y="9661961"/>
            <a:ext cx="1469243" cy="273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500"/>
            </a:lvl1pPr>
          </a:lstStyle>
          <a:p>
            <a:r>
              <a:rPr lang="en-US" dirty="0"/>
              <a:t>CUBIC</a:t>
            </a:r>
            <a:endParaRPr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5C4570-F1C3-3946-B9FC-817A5DDFB13A}"/>
              </a:ext>
            </a:extLst>
          </p:cNvPr>
          <p:cNvCxnSpPr/>
          <p:nvPr/>
        </p:nvCxnSpPr>
        <p:spPr>
          <a:xfrm>
            <a:off x="7408474" y="7649030"/>
            <a:ext cx="881833" cy="579068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4F0CC6-7398-684F-AD72-C39533ACDDA4}"/>
              </a:ext>
            </a:extLst>
          </p:cNvPr>
          <p:cNvCxnSpPr>
            <a:cxnSpLocks/>
          </p:cNvCxnSpPr>
          <p:nvPr/>
        </p:nvCxnSpPr>
        <p:spPr>
          <a:xfrm flipV="1">
            <a:off x="7375899" y="8571299"/>
            <a:ext cx="914408" cy="570285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828107-7E3D-1F4C-9589-B5A4CEE95D52}"/>
              </a:ext>
            </a:extLst>
          </p:cNvPr>
          <p:cNvCxnSpPr>
            <a:cxnSpLocks/>
          </p:cNvCxnSpPr>
          <p:nvPr/>
        </p:nvCxnSpPr>
        <p:spPr>
          <a:xfrm flipV="1">
            <a:off x="9854863" y="8434152"/>
            <a:ext cx="1196087" cy="73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251619-2AEE-3A45-8030-0436097B1A1A}"/>
              </a:ext>
            </a:extLst>
          </p:cNvPr>
          <p:cNvSpPr/>
          <p:nvPr/>
        </p:nvSpPr>
        <p:spPr>
          <a:xfrm>
            <a:off x="8587247" y="9295502"/>
            <a:ext cx="2369081" cy="738664"/>
          </a:xfrm>
          <a:prstGeom prst="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Different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 Medium"/>
              </a:rPr>
              <a:t>Buffer sizes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BE19398-D32A-554D-872D-E278490DFC70}"/>
              </a:ext>
            </a:extLst>
          </p:cNvPr>
          <p:cNvCxnSpPr>
            <a:cxnSpLocks/>
          </p:cNvCxnSpPr>
          <p:nvPr/>
        </p:nvCxnSpPr>
        <p:spPr>
          <a:xfrm flipV="1">
            <a:off x="9710693" y="8677865"/>
            <a:ext cx="0" cy="52006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729</Words>
  <Application>Microsoft Macintosh PowerPoint</Application>
  <PresentationFormat>Custom</PresentationFormat>
  <Paragraphs>181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Helvetica</vt:lpstr>
      <vt:lpstr>Helvetica Light</vt:lpstr>
      <vt:lpstr>Helvetica Neue</vt:lpstr>
      <vt:lpstr>Helvetica Neue Light</vt:lpstr>
      <vt:lpstr>Helvetica Neue Medium</vt:lpstr>
      <vt:lpstr>White</vt:lpstr>
      <vt:lpstr>When to use and when not to use BBR:  An empirical analysis and evaluation study</vt:lpstr>
      <vt:lpstr>Introduction of BBR (1/2)</vt:lpstr>
      <vt:lpstr>Introduction of BBR (2/2)</vt:lpstr>
      <vt:lpstr>Motivation for BBR Evaluation</vt:lpstr>
      <vt:lpstr>Experimental Setup</vt:lpstr>
      <vt:lpstr>Decision Tree</vt:lpstr>
      <vt:lpstr>Q1) When is BBR Useful</vt:lpstr>
      <vt:lpstr>Q2) What is the Downside of Ignoring Losses</vt:lpstr>
      <vt:lpstr>Q3) Is BBR Unfair to Loss-based Algorithms?</vt:lpstr>
      <vt:lpstr>Cliff Point Root-Cause Analysis</vt:lpstr>
      <vt:lpstr>BBR Evaluation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to use and when not to use BBR:  An empirical analysis and evaluation study</dc:title>
  <cp:lastModifiedBy>Cao Yi</cp:lastModifiedBy>
  <cp:revision>110</cp:revision>
  <dcterms:modified xsi:type="dcterms:W3CDTF">2019-10-21T20:21:20Z</dcterms:modified>
</cp:coreProperties>
</file>